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84" r:id="rId2"/>
    <p:sldMasterId id="2147483909" r:id="rId3"/>
  </p:sldMasterIdLst>
  <p:notesMasterIdLst>
    <p:notesMasterId r:id="rId24"/>
  </p:notesMasterIdLst>
  <p:sldIdLst>
    <p:sldId id="257" r:id="rId4"/>
    <p:sldId id="467" r:id="rId5"/>
    <p:sldId id="504" r:id="rId6"/>
    <p:sldId id="327" r:id="rId7"/>
    <p:sldId id="505" r:id="rId8"/>
    <p:sldId id="506" r:id="rId9"/>
    <p:sldId id="507" r:id="rId10"/>
    <p:sldId id="508" r:id="rId11"/>
    <p:sldId id="509" r:id="rId12"/>
    <p:sldId id="510" r:id="rId13"/>
    <p:sldId id="511" r:id="rId14"/>
    <p:sldId id="512" r:id="rId15"/>
    <p:sldId id="513" r:id="rId16"/>
    <p:sldId id="514" r:id="rId17"/>
    <p:sldId id="515" r:id="rId18"/>
    <p:sldId id="516" r:id="rId19"/>
    <p:sldId id="517" r:id="rId20"/>
    <p:sldId id="518" r:id="rId21"/>
    <p:sldId id="436" r:id="rId22"/>
    <p:sldId id="265" r:id="rId23"/>
  </p:sldIdLst>
  <p:sldSz cx="12192000" cy="6858000"/>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2" pos="3795" userDrawn="1">
          <p15:clr>
            <a:srgbClr val="A4A3A4"/>
          </p15:clr>
        </p15:guide>
        <p15:guide id="3" orient="horz" pos="21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71C1"/>
    <a:srgbClr val="0071BF"/>
    <a:srgbClr val="CFDEF3"/>
    <a:srgbClr val="006DBE"/>
    <a:srgbClr val="0066FF"/>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3" autoAdjust="0"/>
    <p:restoredTop sz="94660"/>
  </p:normalViewPr>
  <p:slideViewPr>
    <p:cSldViewPr snapToObjects="1" showGuides="1">
      <p:cViewPr>
        <p:scale>
          <a:sx n="50" d="100"/>
          <a:sy n="50" d="100"/>
        </p:scale>
        <p:origin x="452" y="392"/>
      </p:cViewPr>
      <p:guideLst>
        <p:guide pos="3795"/>
        <p:guide orient="horz" pos="21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9B4CCAF-CB9D-490A-9E66-F62AD4049F79}"/>
              </a:ext>
            </a:extLst>
          </p:cNvPr>
          <p:cNvSpPr>
            <a:spLocks noGrp="1" noChangeArrowheads="1"/>
          </p:cNvSpPr>
          <p:nvPr>
            <p:ph type="hdr" sz="quarter"/>
          </p:nvPr>
        </p:nvSpPr>
        <p:spPr bwMode="auto">
          <a:xfrm>
            <a:off x="0" y="0"/>
            <a:ext cx="2960688"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5123" name="Rectangle 3">
            <a:extLst>
              <a:ext uri="{FF2B5EF4-FFF2-40B4-BE49-F238E27FC236}">
                <a16:creationId xmlns:a16="http://schemas.microsoft.com/office/drawing/2014/main" id="{EB7C0C07-F55E-4C10-AC71-1C2200E0D54C}"/>
              </a:ext>
            </a:extLst>
          </p:cNvPr>
          <p:cNvSpPr>
            <a:spLocks noGrp="1" noChangeArrowheads="1"/>
          </p:cNvSpPr>
          <p:nvPr>
            <p:ph type="dt" idx="1"/>
          </p:nvPr>
        </p:nvSpPr>
        <p:spPr bwMode="auto">
          <a:xfrm>
            <a:off x="3870325" y="0"/>
            <a:ext cx="2962275"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27A2A230-EB3D-407B-B437-D5C024C2F6CC}" type="datetimeFigureOut">
              <a:rPr lang="zh-CN" altLang="en-US"/>
              <a:pPr>
                <a:defRPr/>
              </a:pPr>
              <a:t>2018/11/4</a:t>
            </a:fld>
            <a:endParaRPr lang="en-US"/>
          </a:p>
        </p:txBody>
      </p:sp>
      <p:sp>
        <p:nvSpPr>
          <p:cNvPr id="5124" name="Rectangle 4"/>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a:extLst>
              <a:ext uri="{FF2B5EF4-FFF2-40B4-BE49-F238E27FC236}">
                <a16:creationId xmlns:a16="http://schemas.microsoft.com/office/drawing/2014/main" id="{F1223845-3C32-4AF1-A2E1-3658EDBD4EB3}"/>
              </a:ext>
            </a:extLst>
          </p:cNvPr>
          <p:cNvSpPr>
            <a:spLocks noGrp="1" noChangeArrowheads="1"/>
          </p:cNvSpPr>
          <p:nvPr>
            <p:ph type="body" sz="quarter" idx="3"/>
          </p:nvPr>
        </p:nvSpPr>
        <p:spPr bwMode="auto">
          <a:xfrm>
            <a:off x="682625" y="4740275"/>
            <a:ext cx="5467350" cy="448945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9E766261-6E2B-4087-B430-57F6ECD7964A}"/>
              </a:ext>
            </a:extLst>
          </p:cNvPr>
          <p:cNvSpPr>
            <a:spLocks noGrp="1" noChangeArrowheads="1"/>
          </p:cNvSpPr>
          <p:nvPr>
            <p:ph type="ftr" sz="quarter" idx="4"/>
          </p:nvPr>
        </p:nvSpPr>
        <p:spPr bwMode="auto">
          <a:xfrm>
            <a:off x="0" y="9477375"/>
            <a:ext cx="2960688"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5127" name="Rectangle 7">
            <a:extLst>
              <a:ext uri="{FF2B5EF4-FFF2-40B4-BE49-F238E27FC236}">
                <a16:creationId xmlns:a16="http://schemas.microsoft.com/office/drawing/2014/main" id="{C7A04A93-AAA2-4DB2-8930-F4435E2DA25D}"/>
              </a:ext>
            </a:extLst>
          </p:cNvPr>
          <p:cNvSpPr>
            <a:spLocks noGrp="1" noChangeArrowheads="1"/>
          </p:cNvSpPr>
          <p:nvPr>
            <p:ph type="sldNum" sz="quarter" idx="5"/>
          </p:nvPr>
        </p:nvSpPr>
        <p:spPr bwMode="auto">
          <a:xfrm>
            <a:off x="3870325" y="9477375"/>
            <a:ext cx="2962275"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D8ECB52F-DE72-4A39-99F1-3BBCFA23651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ECB52F-DE72-4A39-99F1-3BBCFA23651C}" type="slidenum">
              <a:rPr lang="zh-CN" altLang="en-US" smtClean="0"/>
              <a:pPr>
                <a:defRPr/>
              </a:pPr>
              <a:t>19</a:t>
            </a:fld>
            <a:endParaRPr lang="en-US" altLang="zh-CN"/>
          </a:p>
        </p:txBody>
      </p:sp>
    </p:spTree>
    <p:extLst>
      <p:ext uri="{BB962C8B-B14F-4D97-AF65-F5344CB8AC3E}">
        <p14:creationId xmlns:p14="http://schemas.microsoft.com/office/powerpoint/2010/main" val="1511359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072664" cy="1124744"/>
          </a:xfrm>
          <a:prstGeom prst="rect">
            <a:avLst/>
          </a:prstGeom>
        </p:spPr>
      </p:pic>
      <p:pic>
        <p:nvPicPr>
          <p:cNvPr id="2" name="图片 1"/>
          <p:cNvPicPr>
            <a:picLocks/>
          </p:cNvPicPr>
          <p:nvPr userDrawn="1"/>
        </p:nvPicPr>
        <p:blipFill>
          <a:blip r:embed="rId3"/>
          <a:stretch>
            <a:fillRect/>
          </a:stretch>
        </p:blipFill>
        <p:spPr>
          <a:xfrm>
            <a:off x="-1" y="203200"/>
            <a:ext cx="12192001" cy="615440"/>
          </a:xfrm>
          <a:prstGeom prst="rect">
            <a:avLst/>
          </a:prstGeom>
        </p:spPr>
      </p:pic>
    </p:spTree>
    <p:extLst>
      <p:ext uri="{BB962C8B-B14F-4D97-AF65-F5344CB8AC3E}">
        <p14:creationId xmlns:p14="http://schemas.microsoft.com/office/powerpoint/2010/main" val="240969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3780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327915" y="83820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20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475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092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339851"/>
            <a:ext cx="10972800" cy="4854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54035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29666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71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8"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64428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4"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15720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3"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64893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173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11383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501980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33985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020084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3338"/>
            <a:ext cx="2743200" cy="6227763"/>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3338"/>
            <a:ext cx="8026400" cy="62277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9658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2581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577723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1365125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69665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449787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916947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984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037870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9253418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543109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843132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5774126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80688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851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3344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267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7950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39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8738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gif"/><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8.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5"/>
          <a:stretch>
            <a:fillRect/>
          </a:stretch>
        </p:blipFill>
        <p:spPr>
          <a:xfrm>
            <a:off x="2351585" y="1124744"/>
            <a:ext cx="3931750" cy="4248472"/>
          </a:xfrm>
          <a:prstGeom prst="rect">
            <a:avLst/>
          </a:prstGeom>
        </p:spPr>
      </p:pic>
      <p:pic>
        <p:nvPicPr>
          <p:cNvPr id="3" name="图片 2"/>
          <p:cNvPicPr>
            <a:picLocks noChangeAspect="1"/>
          </p:cNvPicPr>
          <p:nvPr userDrawn="1"/>
        </p:nvPicPr>
        <p:blipFill>
          <a:blip r:embed="rId16"/>
          <a:stretch>
            <a:fillRect/>
          </a:stretch>
        </p:blipFill>
        <p:spPr>
          <a:xfrm>
            <a:off x="4061774" y="1772816"/>
            <a:ext cx="4068452" cy="3384376"/>
          </a:xfrm>
          <a:prstGeom prst="rect">
            <a:avLst/>
          </a:prstGeom>
        </p:spPr>
      </p:pic>
      <p:pic>
        <p:nvPicPr>
          <p:cNvPr id="5" name="图片 4">
            <a:extLst>
              <a:ext uri="{FF2B5EF4-FFF2-40B4-BE49-F238E27FC236}">
                <a16:creationId xmlns:a16="http://schemas.microsoft.com/office/drawing/2014/main" id="{CFA6FEB1-AFB2-44FA-B3D4-8201F35BCC0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pic>
        <p:nvPicPr>
          <p:cNvPr id="2" name="图片 1"/>
          <p:cNvPicPr>
            <a:picLocks noChangeAspect="1"/>
          </p:cNvPicPr>
          <p:nvPr userDrawn="1"/>
        </p:nvPicPr>
        <p:blipFill>
          <a:blip r:embed="rId18"/>
          <a:stretch>
            <a:fillRect/>
          </a:stretch>
        </p:blipFill>
        <p:spPr>
          <a:xfrm>
            <a:off x="3863752" y="1772816"/>
            <a:ext cx="4787226" cy="3384376"/>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 id="2147483922"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stretch>
            <a:fillRect/>
          </a:stretch>
        </p:blipFill>
        <p:spPr>
          <a:xfrm>
            <a:off x="0" y="1955786"/>
            <a:ext cx="12192000" cy="2946428"/>
          </a:xfrm>
          <a:prstGeom prst="rect">
            <a:avLst/>
          </a:prstGeom>
        </p:spPr>
      </p:pic>
    </p:spTree>
    <p:extLst>
      <p:ext uri="{BB962C8B-B14F-4D97-AF65-F5344CB8AC3E}">
        <p14:creationId xmlns:p14="http://schemas.microsoft.com/office/powerpoint/2010/main" val="950589587"/>
      </p:ext>
    </p:extLst>
  </p:cSld>
  <p:clrMap bg1="lt1" tx1="dk1" bg2="lt2" tx2="dk2" accent1="accent1" accent2="accent2" accent3="accent3" accent4="accent4" accent5="accent5" accent6="accent6" hlink="hlink" folHlink="folHlink"/>
  <p:sldLayoutIdLst>
    <p:sldLayoutId id="2147483921"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11.png"/><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07368" y="180221"/>
            <a:ext cx="5400600"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华文行楷" panose="02010800040101010101" pitchFamily="2" charset="-122"/>
              </a:rPr>
              <a:t>An Introduction to Database System</a:t>
            </a:r>
            <a:endParaRPr lang="zh-CN" altLang="en-US" sz="2400" b="1" dirty="0">
              <a:solidFill>
                <a:schemeClr val="bg1"/>
              </a:solidFill>
              <a:latin typeface="Times New Roman" panose="02020603050405020304" pitchFamily="18" charset="0"/>
              <a:ea typeface="华文行楷" panose="02010800040101010101" pitchFamily="2" charset="-122"/>
            </a:endParaRPr>
          </a:p>
        </p:txBody>
      </p:sp>
      <p:sp>
        <p:nvSpPr>
          <p:cNvPr id="15" name="TextBox 2">
            <a:extLst>
              <a:ext uri="{FF2B5EF4-FFF2-40B4-BE49-F238E27FC236}">
                <a16:creationId xmlns:a16="http://schemas.microsoft.com/office/drawing/2014/main" id="{A375180A-9AB0-422C-82C3-1ACB04171484}"/>
              </a:ext>
            </a:extLst>
          </p:cNvPr>
          <p:cNvSpPr txBox="1"/>
          <p:nvPr/>
        </p:nvSpPr>
        <p:spPr>
          <a:xfrm>
            <a:off x="479376" y="2804022"/>
            <a:ext cx="6264696" cy="769441"/>
          </a:xfrm>
          <a:prstGeom prst="rect">
            <a:avLst/>
          </a:prstGeom>
          <a:noFill/>
        </p:spPr>
        <p:txBody>
          <a:bodyPr wrap="square" rtlCol="0">
            <a:spAutoFit/>
          </a:bodyPr>
          <a:lstStyle/>
          <a:p>
            <a:pPr algn="ctr"/>
            <a:r>
              <a:rPr lang="en-US" altLang="zh-CN" sz="4400" b="1" dirty="0" smtClean="0">
                <a:solidFill>
                  <a:schemeClr val="bg1"/>
                </a:solidFill>
                <a:latin typeface="Times New Roman" panose="02020603050405020304" pitchFamily="18" charset="0"/>
                <a:ea typeface="华文中宋" panose="02010600040101010101" pitchFamily="2" charset="-122"/>
              </a:rPr>
              <a:t>4.2 </a:t>
            </a:r>
            <a:r>
              <a:rPr lang="zh-CN" altLang="en-US" sz="4400" b="1" dirty="0" smtClean="0">
                <a:solidFill>
                  <a:schemeClr val="bg1"/>
                </a:solidFill>
                <a:latin typeface="Times New Roman" panose="02020603050405020304" pitchFamily="18" charset="0"/>
                <a:ea typeface="华文中宋" panose="02010600040101010101" pitchFamily="2" charset="-122"/>
              </a:rPr>
              <a:t>数据库安全性控制</a:t>
            </a:r>
            <a:endParaRPr lang="zh-CN" altLang="en-US" sz="4400" b="1" dirty="0">
              <a:solidFill>
                <a:schemeClr val="bg1"/>
              </a:solidFill>
              <a:latin typeface="Times New Roman" panose="02020603050405020304" pitchFamily="18" charset="0"/>
              <a:ea typeface="华文中宋" panose="0201060004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5755325"/>
            <a:ext cx="10058400" cy="804672"/>
          </a:xfrm>
          <a:prstGeom prst="rect">
            <a:avLst/>
          </a:prstGeom>
        </p:spPr>
      </p:pic>
      <p:pic>
        <p:nvPicPr>
          <p:cNvPr id="5" name="Voice1">
            <a:hlinkClick r:id="" action="ppaction://media"/>
          </p:cNvPr>
          <p:cNvPicPr>
            <a:picLocks noChangeAspect="1"/>
          </p:cNvPicPr>
          <p:nvPr>
            <a:audioFile r:link="rId1"/>
            <p:extLst>
              <p:ext uri="{DAA4B4D4-6D71-4841-9C94-3DE7FCFB9230}">
                <p14:media xmlns:p14="http://schemas.microsoft.com/office/powerpoint/2010/main" r:embed="rId2">
                  <p14:trim end="2382.3333"/>
                </p14:media>
              </p:ext>
            </p:extLst>
          </p:nvPr>
        </p:nvPicPr>
        <p:blipFill>
          <a:blip r:embed="rId5"/>
          <a:stretch>
            <a:fillRect/>
          </a:stretch>
        </p:blipFill>
        <p:spPr>
          <a:xfrm>
            <a:off x="-528736" y="3286126"/>
            <a:ext cx="406400" cy="406400"/>
          </a:xfrm>
          <a:prstGeom prst="rect">
            <a:avLst/>
          </a:prstGeom>
        </p:spPr>
      </p:pic>
    </p:spTree>
    <p:extLst>
      <p:ext uri="{BB962C8B-B14F-4D97-AF65-F5344CB8AC3E}">
        <p14:creationId xmlns:p14="http://schemas.microsoft.com/office/powerpoint/2010/main" val="3213568514"/>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79" fill="hold"/>
                                        <p:tgtEl>
                                          <p:spTgt spid="5"/>
                                        </p:tgtEl>
                                      </p:cBhvr>
                                    </p:cmd>
                                  </p:childTnLst>
                                </p:cTn>
                              </p:par>
                              <p:par>
                                <p:cTn id="7" presetID="3" presetClass="emph" presetSubtype="2" fill="hold" grpId="0" nodeType="withEffect">
                                  <p:stCondLst>
                                    <p:cond delay="0"/>
                                  </p:stCondLst>
                                  <p:childTnLst>
                                    <p:animClr clrSpc="rgb" dir="cw">
                                      <p:cBhvr override="childStyle">
                                        <p:cTn id="8" dur="3000" fill="hold"/>
                                        <p:tgtEl>
                                          <p:spTgt spid="9"/>
                                        </p:tgtEl>
                                        <p:attrNameLst>
                                          <p:attrName>style.color</p:attrName>
                                        </p:attrNameLst>
                                      </p:cBhvr>
                                      <p:to>
                                        <a:srgbClr val="006DBE"/>
                                      </p:to>
                                    </p:animClr>
                                  </p:childTnLst>
                                </p:cTn>
                              </p:par>
                              <p:par>
                                <p:cTn id="9" presetID="10" presetClass="entr" presetSubtype="0" fill="hold" grpId="0" nodeType="withEffect">
                                  <p:stCondLst>
                                    <p:cond delay="0"/>
                                  </p:stCondLst>
                                  <p:iterate type="lt">
                                    <p:tmPct val="18182"/>
                                  </p:iterate>
                                  <p:childTnLst>
                                    <p:set>
                                      <p:cBhvr>
                                        <p:cTn id="10" dur="1" fill="hold">
                                          <p:stCondLst>
                                            <p:cond delay="0"/>
                                          </p:stCondLst>
                                        </p:cTn>
                                        <p:tgtEl>
                                          <p:spTgt spid="15"/>
                                        </p:tgtEl>
                                        <p:attrNameLst>
                                          <p:attrName>style.visibility</p:attrName>
                                        </p:attrNameLst>
                                      </p:cBhvr>
                                      <p:to>
                                        <p:strVal val="visible"/>
                                      </p:to>
                                    </p:set>
                                    <p:animEffect transition="in" filter="fade">
                                      <p:cBhvr>
                                        <p:cTn id="11" dur="1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5"/>
                </p:tgtEl>
              </p:cMediaNode>
            </p:audio>
          </p:childTnLst>
        </p:cTn>
      </p:par>
    </p:tnLst>
    <p:bldLst>
      <p:bldP spid="9"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4.2.4</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授权：授予与回收</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smtClean="0">
                <a:latin typeface="Times New Roman" panose="02020603050405020304" pitchFamily="18" charset="0"/>
              </a:rPr>
              <a:t>GRANT</a:t>
            </a:r>
            <a:r>
              <a:rPr lang="zh-CN" altLang="en-US" sz="2400" b="1" dirty="0" smtClean="0">
                <a:latin typeface="Times New Roman" panose="02020603050405020304" pitchFamily="18" charset="0"/>
              </a:rPr>
              <a:t>语句的一般格式</a:t>
            </a:r>
            <a:endParaRPr lang="zh-CN" altLang="en-US" sz="2400" b="1" dirty="0">
              <a:latin typeface="Times New Roman" panose="02020603050405020304" pitchFamily="18" charset="0"/>
            </a:endParaRP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106744" cy="1785104"/>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rgbClr val="FFFF00"/>
                </a:solidFill>
                <a:latin typeface="Consolas" panose="020B0609020204030204" pitchFamily="49" charset="0"/>
                <a:cs typeface="Times New Roman" panose="02020603050405020304" pitchFamily="18" charset="0"/>
              </a:rPr>
              <a:t>GRANT</a:t>
            </a:r>
            <a:r>
              <a:rPr lang="en-US" altLang="zh-CN" sz="2000" dirty="0">
                <a:solidFill>
                  <a:schemeClr val="bg1"/>
                </a:solidFill>
                <a:latin typeface="Consolas" panose="020B0609020204030204" pitchFamily="49" charset="0"/>
                <a:cs typeface="Times New Roman" panose="02020603050405020304" pitchFamily="18" charset="0"/>
              </a:rPr>
              <a:t> &lt;</a:t>
            </a:r>
            <a:r>
              <a:rPr lang="zh-CN" altLang="en-US" sz="2000" dirty="0">
                <a:solidFill>
                  <a:schemeClr val="bg1"/>
                </a:solidFill>
                <a:latin typeface="Consolas" panose="020B0609020204030204" pitchFamily="49" charset="0"/>
                <a:cs typeface="Times New Roman" panose="02020603050405020304" pitchFamily="18" charset="0"/>
              </a:rPr>
              <a:t>权限</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权限</a:t>
            </a:r>
            <a:r>
              <a:rPr lang="en-US" altLang="zh-CN" sz="2000" dirty="0">
                <a:solidFill>
                  <a:schemeClr val="bg1"/>
                </a:solidFill>
                <a:latin typeface="Consolas" panose="020B0609020204030204" pitchFamily="49" charset="0"/>
                <a:cs typeface="Times New Roman" panose="02020603050405020304" pitchFamily="18" charset="0"/>
              </a:rPr>
              <a:t>&gt;]... </a:t>
            </a:r>
          </a:p>
          <a:p>
            <a:pPr marL="457200" indent="-457200" eaLnBrk="1" hangingPunct="1">
              <a:spcBef>
                <a:spcPct val="50000"/>
              </a:spcBef>
              <a:buClr>
                <a:schemeClr val="bg1"/>
              </a:buClr>
              <a:buSzTx/>
              <a:buFont typeface="+mj-lt"/>
              <a:buAutoNum type="arabicPeriod"/>
            </a:pPr>
            <a:r>
              <a:rPr lang="en-US" altLang="zh-CN" sz="2000" dirty="0" smtClean="0">
                <a:solidFill>
                  <a:srgbClr val="FFFF00"/>
                </a:solidFill>
                <a:latin typeface="Consolas" panose="020B0609020204030204" pitchFamily="49" charset="0"/>
                <a:cs typeface="Times New Roman" panose="02020603050405020304" pitchFamily="18" charset="0"/>
              </a:rPr>
              <a:t>ON </a:t>
            </a:r>
            <a:r>
              <a:rPr lang="en-US" altLang="zh-CN" sz="2000" dirty="0">
                <a:solidFill>
                  <a:schemeClr val="bg1"/>
                </a:solidFill>
                <a:latin typeface="Consolas" panose="020B0609020204030204" pitchFamily="49" charset="0"/>
                <a:cs typeface="Times New Roman" panose="02020603050405020304" pitchFamily="18" charset="0"/>
              </a:rPr>
              <a:t>&lt;</a:t>
            </a:r>
            <a:r>
              <a:rPr lang="zh-CN" altLang="en-US" sz="2000" dirty="0">
                <a:solidFill>
                  <a:schemeClr val="bg1"/>
                </a:solidFill>
                <a:latin typeface="Consolas" panose="020B0609020204030204" pitchFamily="49" charset="0"/>
                <a:cs typeface="Times New Roman" panose="02020603050405020304" pitchFamily="18" charset="0"/>
              </a:rPr>
              <a:t>对象类型</a:t>
            </a:r>
            <a:r>
              <a:rPr lang="en-US" altLang="zh-CN" sz="2000" dirty="0">
                <a:solidFill>
                  <a:schemeClr val="bg1"/>
                </a:solidFill>
                <a:latin typeface="Consolas" panose="020B0609020204030204" pitchFamily="49" charset="0"/>
                <a:cs typeface="Times New Roman" panose="02020603050405020304" pitchFamily="18" charset="0"/>
              </a:rPr>
              <a:t>&gt; &lt;</a:t>
            </a:r>
            <a:r>
              <a:rPr lang="zh-CN" altLang="en-US" sz="2000" dirty="0">
                <a:solidFill>
                  <a:schemeClr val="bg1"/>
                </a:solidFill>
                <a:latin typeface="Consolas" panose="020B0609020204030204" pitchFamily="49" charset="0"/>
                <a:cs typeface="Times New Roman" panose="02020603050405020304" pitchFamily="18" charset="0"/>
              </a:rPr>
              <a:t>对象名</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对象类型</a:t>
            </a:r>
            <a:r>
              <a:rPr lang="en-US" altLang="zh-CN" sz="2000" dirty="0">
                <a:solidFill>
                  <a:schemeClr val="bg1"/>
                </a:solidFill>
                <a:latin typeface="Consolas" panose="020B0609020204030204" pitchFamily="49" charset="0"/>
                <a:cs typeface="Times New Roman" panose="02020603050405020304" pitchFamily="18" charset="0"/>
              </a:rPr>
              <a:t>&gt; &lt;</a:t>
            </a:r>
            <a:r>
              <a:rPr lang="zh-CN" altLang="en-US" sz="2000" dirty="0">
                <a:solidFill>
                  <a:schemeClr val="bg1"/>
                </a:solidFill>
                <a:latin typeface="Consolas" panose="020B0609020204030204" pitchFamily="49" charset="0"/>
                <a:cs typeface="Times New Roman" panose="02020603050405020304" pitchFamily="18" charset="0"/>
              </a:rPr>
              <a:t>对象名</a:t>
            </a:r>
            <a:r>
              <a:rPr lang="en-US" altLang="zh-CN" sz="2000" dirty="0">
                <a:solidFill>
                  <a:schemeClr val="bg1"/>
                </a:solidFill>
                <a:latin typeface="Consolas" panose="020B0609020204030204" pitchFamily="49" charset="0"/>
                <a:cs typeface="Times New Roman" panose="02020603050405020304" pitchFamily="18" charset="0"/>
              </a:rPr>
              <a:t>&gt;]…</a:t>
            </a:r>
          </a:p>
          <a:p>
            <a:pPr marL="457200" indent="-457200" eaLnBrk="1" hangingPunct="1">
              <a:spcBef>
                <a:spcPct val="50000"/>
              </a:spcBef>
              <a:buClr>
                <a:schemeClr val="bg1"/>
              </a:buClr>
              <a:buSzTx/>
              <a:buFont typeface="+mj-lt"/>
              <a:buAutoNum type="arabicPeriod"/>
            </a:pPr>
            <a:r>
              <a:rPr lang="en-US" altLang="zh-CN" sz="2000" dirty="0" smtClean="0">
                <a:solidFill>
                  <a:srgbClr val="FFFF00"/>
                </a:solidFill>
                <a:latin typeface="Consolas" panose="020B0609020204030204" pitchFamily="49" charset="0"/>
                <a:cs typeface="Times New Roman" panose="02020603050405020304" pitchFamily="18" charset="0"/>
              </a:rPr>
              <a:t>TO</a:t>
            </a:r>
            <a:r>
              <a:rPr lang="en-US" altLang="zh-CN" sz="2000" dirty="0" smtClean="0">
                <a:solidFill>
                  <a:schemeClr val="bg1"/>
                </a:solidFill>
                <a:latin typeface="Consolas" panose="020B0609020204030204" pitchFamily="49" charset="0"/>
                <a:cs typeface="Times New Roman" panose="02020603050405020304" pitchFamily="18" charset="0"/>
              </a:rPr>
              <a:t> </a:t>
            </a:r>
            <a:r>
              <a:rPr lang="en-US" altLang="zh-CN" sz="2000" dirty="0">
                <a:solidFill>
                  <a:schemeClr val="bg1"/>
                </a:solidFill>
                <a:latin typeface="Consolas" panose="020B0609020204030204" pitchFamily="49" charset="0"/>
                <a:cs typeface="Times New Roman" panose="02020603050405020304" pitchFamily="18" charset="0"/>
              </a:rPr>
              <a:t>&lt;</a:t>
            </a:r>
            <a:r>
              <a:rPr lang="zh-CN" altLang="en-US" sz="2000" dirty="0">
                <a:solidFill>
                  <a:schemeClr val="bg1"/>
                </a:solidFill>
                <a:latin typeface="Consolas" panose="020B0609020204030204" pitchFamily="49" charset="0"/>
                <a:cs typeface="Times New Roman" panose="02020603050405020304" pitchFamily="18" charset="0"/>
              </a:rPr>
              <a:t>用户</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用户</a:t>
            </a:r>
            <a:r>
              <a:rPr lang="en-US" altLang="zh-CN" sz="2000" dirty="0">
                <a:solidFill>
                  <a:schemeClr val="bg1"/>
                </a:solidFill>
                <a:latin typeface="Consolas" panose="020B0609020204030204" pitchFamily="49" charset="0"/>
                <a:cs typeface="Times New Roman" panose="02020603050405020304" pitchFamily="18" charset="0"/>
              </a:rPr>
              <a:t>&gt;]...</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a:t>
            </a:r>
            <a:r>
              <a:rPr lang="en-US" altLang="zh-CN" sz="2000" dirty="0">
                <a:solidFill>
                  <a:srgbClr val="FF00FF"/>
                </a:solidFill>
                <a:latin typeface="Consolas" panose="020B0609020204030204" pitchFamily="49" charset="0"/>
                <a:cs typeface="Times New Roman" panose="02020603050405020304" pitchFamily="18" charset="0"/>
              </a:rPr>
              <a:t>WITH GRANT OPTION</a:t>
            </a:r>
            <a:r>
              <a:rPr lang="en-US" altLang="zh-CN" sz="2000" dirty="0" smtClean="0">
                <a:solidFill>
                  <a:schemeClr val="bg1"/>
                </a:solidFill>
                <a:latin typeface="Consolas" panose="020B0609020204030204" pitchFamily="49" charset="0"/>
                <a:cs typeface="Times New Roman" panose="02020603050405020304" pitchFamily="18" charset="0"/>
              </a:rPr>
              <a:t>];</a:t>
            </a: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3356992"/>
            <a:ext cx="9217024"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t>不允许循环授权</a:t>
            </a:r>
            <a:endParaRPr lang="zh-CN" altLang="en-US" sz="2000" dirty="0">
              <a:latin typeface="Times New Roman" panose="02020603050405020304" pitchFamily="18" charset="0"/>
              <a:cs typeface="Times New Roman" panose="02020603050405020304" pitchFamily="18" charset="0"/>
            </a:endParaRPr>
          </a:p>
        </p:txBody>
      </p:sp>
      <p:pic>
        <p:nvPicPr>
          <p:cNvPr id="5" name="Voic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768" y="4293096"/>
            <a:ext cx="406400" cy="406400"/>
          </a:xfrm>
          <a:prstGeom prst="rect">
            <a:avLst/>
          </a:prstGeom>
        </p:spPr>
      </p:pic>
      <p:pic>
        <p:nvPicPr>
          <p:cNvPr id="9" name="Picture 4" descr="4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8291" y="4416971"/>
            <a:ext cx="4772544" cy="110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853550"/>
      </p:ext>
    </p:extLst>
  </p:cSld>
  <p:clrMapOvr>
    <a:masterClrMapping/>
  </p:clrMapOvr>
  <mc:AlternateContent xmlns:mc="http://schemas.openxmlformats.org/markup-compatibility/2006" xmlns:p14="http://schemas.microsoft.com/office/powerpoint/2010/main">
    <mc:Choice Requires="p14">
      <p:transition p14:dur="0" advTm="44000"/>
    </mc:Choice>
    <mc:Fallback xmlns="">
      <p:transition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63" fill="hold"/>
                                        <p:tgtEl>
                                          <p:spTgt spid="5"/>
                                        </p:tgtEl>
                                      </p:cBhvr>
                                    </p:cmd>
                                  </p:childTnLst>
                                </p:cTn>
                              </p:par>
                              <p:par>
                                <p:cTn id="7" presetID="10" presetClass="entr" presetSubtype="0" fill="hold" grpId="0" nodeType="withEffect">
                                  <p:stCondLst>
                                    <p:cond delay="1100"/>
                                  </p:stCondLst>
                                  <p:iterate type="lt">
                                    <p:tmPct val="22437"/>
                                  </p:iterate>
                                  <p:childTnLst>
                                    <p:set>
                                      <p:cBhvr>
                                        <p:cTn id="8" dur="1" fill="hold">
                                          <p:stCondLst>
                                            <p:cond delay="0"/>
                                          </p:stCondLst>
                                        </p:cTn>
                                        <p:tgtEl>
                                          <p:spTgt spid="8"/>
                                        </p:tgtEl>
                                        <p:attrNameLst>
                                          <p:attrName>style.visibility</p:attrName>
                                        </p:attrNameLst>
                                      </p:cBhvr>
                                      <p:to>
                                        <p:strVal val="visible"/>
                                      </p:to>
                                    </p:set>
                                    <p:animEffect transition="in" filter="fade">
                                      <p:cBhvr>
                                        <p:cTn id="9" dur="1100"/>
                                        <p:tgtEl>
                                          <p:spTgt spid="8"/>
                                        </p:tgtEl>
                                      </p:cBhvr>
                                    </p:animEffect>
                                  </p:childTnLst>
                                </p:cTn>
                              </p:par>
                              <p:par>
                                <p:cTn id="10" presetID="22" presetClass="entr" presetSubtype="1" fill="hold" nodeType="withEffect">
                                  <p:stCondLst>
                                    <p:cond delay="33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1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4.2.4</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授权：授予与回收</a:t>
            </a:r>
          </a:p>
        </p:txBody>
      </p:sp>
      <p:sp>
        <p:nvSpPr>
          <p:cNvPr id="4" name="文本框 3"/>
          <p:cNvSpPr txBox="1"/>
          <p:nvPr/>
        </p:nvSpPr>
        <p:spPr>
          <a:xfrm>
            <a:off x="1066916" y="905369"/>
            <a:ext cx="7045308" cy="400110"/>
          </a:xfrm>
          <a:prstGeom prst="rect">
            <a:avLst/>
          </a:prstGeom>
          <a:noFill/>
        </p:spPr>
        <p:txBody>
          <a:bodyPr wrap="square" rtlCol="0">
            <a:spAutoFit/>
          </a:bodyPr>
          <a:lstStyle/>
          <a:p>
            <a:r>
              <a:rPr lang="en-US" altLang="zh-CN" sz="2000" b="1" dirty="0" smtClean="0">
                <a:latin typeface="Times New Roman" panose="02020603050405020304" pitchFamily="18" charset="0"/>
              </a:rPr>
              <a:t>[</a:t>
            </a:r>
            <a:r>
              <a:rPr lang="zh-CN" altLang="en-US" sz="2000" b="1" dirty="0" smtClean="0">
                <a:solidFill>
                  <a:srgbClr val="0071C1"/>
                </a:solidFill>
                <a:latin typeface="Times New Roman" panose="02020603050405020304" pitchFamily="18" charset="0"/>
              </a:rPr>
              <a:t>例</a:t>
            </a:r>
            <a:r>
              <a:rPr lang="en-US" altLang="zh-CN" sz="2000" b="1" dirty="0" smtClean="0">
                <a:solidFill>
                  <a:srgbClr val="0071C1"/>
                </a:solidFill>
                <a:latin typeface="Times New Roman" panose="02020603050405020304" pitchFamily="18" charset="0"/>
              </a:rPr>
              <a:t>1</a:t>
            </a:r>
            <a:r>
              <a:rPr lang="en-US" altLang="zh-CN" sz="2000" b="1" dirty="0" smtClean="0">
                <a:latin typeface="Times New Roman" panose="02020603050405020304" pitchFamily="18" charset="0"/>
              </a:rPr>
              <a:t>] </a:t>
            </a:r>
            <a:r>
              <a:rPr lang="zh-CN" altLang="en-US" sz="2000" b="1" dirty="0" smtClean="0">
                <a:latin typeface="Times New Roman" panose="02020603050405020304" pitchFamily="18" charset="0"/>
              </a:rPr>
              <a:t>把</a:t>
            </a:r>
            <a:r>
              <a:rPr lang="zh-CN" altLang="en-US" sz="2000" b="1" dirty="0">
                <a:latin typeface="Times New Roman" panose="02020603050405020304" pitchFamily="18" charset="0"/>
              </a:rPr>
              <a:t>查询</a:t>
            </a:r>
            <a:r>
              <a:rPr lang="en-US" altLang="zh-CN" sz="2000" b="1" dirty="0">
                <a:latin typeface="Times New Roman" panose="02020603050405020304" pitchFamily="18" charset="0"/>
              </a:rPr>
              <a:t>Student</a:t>
            </a:r>
            <a:r>
              <a:rPr lang="zh-CN" altLang="en-US" sz="2000" b="1" dirty="0">
                <a:latin typeface="Times New Roman" panose="02020603050405020304" pitchFamily="18" charset="0"/>
              </a:rPr>
              <a:t>表权限授给用户</a:t>
            </a:r>
            <a:r>
              <a:rPr lang="en-US" altLang="zh-CN" sz="2000" b="1" dirty="0">
                <a:latin typeface="Times New Roman" panose="02020603050405020304" pitchFamily="18" charset="0"/>
              </a:rPr>
              <a:t>U1</a:t>
            </a:r>
            <a:endParaRPr lang="zh-CN" altLang="en-US" sz="2000" b="1" dirty="0">
              <a:latin typeface="Times New Roman" panose="02020603050405020304" pitchFamily="18" charset="0"/>
            </a:endParaRP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106744" cy="1323439"/>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chemeClr val="bg1"/>
                </a:solidFill>
                <a:latin typeface="Consolas" panose="020B0609020204030204" pitchFamily="49" charset="0"/>
                <a:cs typeface="Times New Roman" panose="02020603050405020304" pitchFamily="18" charset="0"/>
              </a:rPr>
              <a:t>GRANT   SELECT </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ON   </a:t>
            </a:r>
            <a:r>
              <a:rPr lang="en-US" altLang="zh-CN" sz="2000" dirty="0">
                <a:solidFill>
                  <a:schemeClr val="bg1"/>
                </a:solidFill>
                <a:latin typeface="Consolas" panose="020B0609020204030204" pitchFamily="49" charset="0"/>
                <a:cs typeface="Times New Roman" panose="02020603050405020304" pitchFamily="18" charset="0"/>
              </a:rPr>
              <a:t>TABLE   Student </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TO   </a:t>
            </a:r>
            <a:r>
              <a:rPr lang="en-US" altLang="zh-CN" sz="2000" dirty="0">
                <a:solidFill>
                  <a:schemeClr val="bg1"/>
                </a:solidFill>
                <a:latin typeface="Consolas" panose="020B0609020204030204" pitchFamily="49" charset="0"/>
                <a:cs typeface="Times New Roman" panose="02020603050405020304" pitchFamily="18" charset="0"/>
              </a:rPr>
              <a:t>U1;</a:t>
            </a:r>
            <a:endParaRPr lang="en-US" altLang="zh-CN" sz="2000" dirty="0" smtClean="0">
              <a:solidFill>
                <a:schemeClr val="bg1"/>
              </a:solidFill>
              <a:latin typeface="Consolas" panose="020B0609020204030204" pitchFamily="49" charset="0"/>
              <a:cs typeface="Times New Roman" panose="02020603050405020304" pitchFamily="18" charset="0"/>
            </a:endParaRPr>
          </a:p>
        </p:txBody>
      </p:sp>
      <p:sp>
        <p:nvSpPr>
          <p:cNvPr id="9" name="文本框 8"/>
          <p:cNvSpPr txBox="1"/>
          <p:nvPr/>
        </p:nvSpPr>
        <p:spPr>
          <a:xfrm>
            <a:off x="1066916" y="3094809"/>
            <a:ext cx="7045308" cy="400110"/>
          </a:xfrm>
          <a:prstGeom prst="rect">
            <a:avLst/>
          </a:prstGeom>
          <a:noFill/>
        </p:spPr>
        <p:txBody>
          <a:bodyPr wrap="square" rtlCol="0">
            <a:spAutoFit/>
          </a:bodyPr>
          <a:lstStyle/>
          <a:p>
            <a:r>
              <a:rPr lang="en-US" altLang="zh-CN" sz="2000" b="1" dirty="0" smtClean="0">
                <a:latin typeface="Times New Roman" panose="02020603050405020304" pitchFamily="18" charset="0"/>
              </a:rPr>
              <a:t>[</a:t>
            </a:r>
            <a:r>
              <a:rPr lang="zh-CN" altLang="en-US" sz="2000" b="1" dirty="0" smtClean="0">
                <a:solidFill>
                  <a:srgbClr val="0071C1"/>
                </a:solidFill>
                <a:latin typeface="Times New Roman" panose="02020603050405020304" pitchFamily="18" charset="0"/>
              </a:rPr>
              <a:t>例</a:t>
            </a:r>
            <a:r>
              <a:rPr lang="en-US" altLang="zh-CN" sz="2000" b="1" dirty="0" smtClean="0">
                <a:solidFill>
                  <a:srgbClr val="0071C1"/>
                </a:solidFill>
                <a:latin typeface="Times New Roman" panose="02020603050405020304" pitchFamily="18" charset="0"/>
              </a:rPr>
              <a:t>2</a:t>
            </a:r>
            <a:r>
              <a:rPr lang="en-US" altLang="zh-CN" sz="2000" b="1" dirty="0" smtClean="0">
                <a:latin typeface="Times New Roman" panose="02020603050405020304" pitchFamily="18" charset="0"/>
              </a:rPr>
              <a:t>] </a:t>
            </a:r>
            <a:r>
              <a:rPr lang="zh-CN" altLang="en-US" sz="2000" b="1" dirty="0" smtClean="0">
                <a:latin typeface="Times New Roman" panose="02020603050405020304" pitchFamily="18" charset="0"/>
              </a:rPr>
              <a:t>把</a:t>
            </a:r>
            <a:r>
              <a:rPr lang="zh-CN" altLang="en-US" sz="2000" b="1" dirty="0">
                <a:latin typeface="Times New Roman" panose="02020603050405020304" pitchFamily="18" charset="0"/>
              </a:rPr>
              <a:t>对</a:t>
            </a:r>
            <a:r>
              <a:rPr lang="en-US" altLang="zh-CN" sz="2000" b="1" dirty="0">
                <a:latin typeface="Times New Roman" panose="02020603050405020304" pitchFamily="18" charset="0"/>
              </a:rPr>
              <a:t>Student</a:t>
            </a:r>
            <a:r>
              <a:rPr lang="zh-CN" altLang="en-US" sz="2000" b="1" dirty="0">
                <a:latin typeface="Times New Roman" panose="02020603050405020304" pitchFamily="18" charset="0"/>
              </a:rPr>
              <a:t>表和</a:t>
            </a:r>
            <a:r>
              <a:rPr lang="en-US" altLang="zh-CN" sz="2000" b="1" dirty="0">
                <a:latin typeface="Times New Roman" panose="02020603050405020304" pitchFamily="18" charset="0"/>
              </a:rPr>
              <a:t>Course</a:t>
            </a:r>
            <a:r>
              <a:rPr lang="zh-CN" altLang="en-US" sz="2000" b="1" dirty="0">
                <a:latin typeface="Times New Roman" panose="02020603050405020304" pitchFamily="18" charset="0"/>
              </a:rPr>
              <a:t>表的全部权限授予用户</a:t>
            </a:r>
            <a:r>
              <a:rPr lang="en-US" altLang="zh-CN" sz="2000" b="1" dirty="0">
                <a:latin typeface="Times New Roman" panose="02020603050405020304" pitchFamily="18" charset="0"/>
              </a:rPr>
              <a:t>U2</a:t>
            </a:r>
            <a:r>
              <a:rPr lang="zh-CN" altLang="en-US" sz="2000" b="1" dirty="0">
                <a:latin typeface="Times New Roman" panose="02020603050405020304" pitchFamily="18" charset="0"/>
              </a:rPr>
              <a:t>和</a:t>
            </a:r>
            <a:r>
              <a:rPr lang="en-US" altLang="zh-CN" sz="2000" b="1" dirty="0">
                <a:latin typeface="Times New Roman" panose="02020603050405020304" pitchFamily="18" charset="0"/>
              </a:rPr>
              <a:t>U3</a:t>
            </a:r>
            <a:endParaRPr lang="zh-CN" altLang="en-US" sz="2000" b="1" dirty="0">
              <a:latin typeface="Times New Roman" panose="02020603050405020304" pitchFamily="18" charset="0"/>
            </a:endParaRPr>
          </a:p>
        </p:txBody>
      </p:sp>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3616419"/>
            <a:ext cx="9106744" cy="1323439"/>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chemeClr val="bg1"/>
                </a:solidFill>
                <a:latin typeface="Consolas" panose="020B0609020204030204" pitchFamily="49" charset="0"/>
                <a:cs typeface="Times New Roman" panose="02020603050405020304" pitchFamily="18" charset="0"/>
              </a:rPr>
              <a:t>GRANT </a:t>
            </a:r>
            <a:r>
              <a:rPr lang="en-US" altLang="zh-CN" sz="2000" dirty="0">
                <a:solidFill>
                  <a:srgbClr val="FFFF00"/>
                </a:solidFill>
                <a:latin typeface="Consolas" panose="020B0609020204030204" pitchFamily="49" charset="0"/>
                <a:cs typeface="Times New Roman" panose="02020603050405020304" pitchFamily="18" charset="0"/>
              </a:rPr>
              <a:t>ALL PRIVILIGES </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ON </a:t>
            </a:r>
            <a:r>
              <a:rPr lang="en-US" altLang="zh-CN" sz="2000" dirty="0">
                <a:solidFill>
                  <a:schemeClr val="bg1"/>
                </a:solidFill>
                <a:latin typeface="Consolas" panose="020B0609020204030204" pitchFamily="49" charset="0"/>
                <a:cs typeface="Times New Roman" panose="02020603050405020304" pitchFamily="18" charset="0"/>
              </a:rPr>
              <a:t>TABLE </a:t>
            </a:r>
            <a:r>
              <a:rPr lang="en-US" altLang="zh-CN" sz="2000" dirty="0" err="1">
                <a:solidFill>
                  <a:schemeClr val="bg1"/>
                </a:solidFill>
                <a:latin typeface="Consolas" panose="020B0609020204030204" pitchFamily="49" charset="0"/>
                <a:cs typeface="Times New Roman" panose="02020603050405020304" pitchFamily="18" charset="0"/>
              </a:rPr>
              <a:t>Student,Course</a:t>
            </a:r>
            <a:r>
              <a:rPr lang="en-US" altLang="zh-CN" sz="2000" dirty="0">
                <a:solidFill>
                  <a:schemeClr val="bg1"/>
                </a:solidFill>
                <a:latin typeface="Consolas" panose="020B0609020204030204" pitchFamily="49" charset="0"/>
                <a:cs typeface="Times New Roman" panose="02020603050405020304" pitchFamily="18" charset="0"/>
              </a:rPr>
              <a:t> </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TO </a:t>
            </a:r>
            <a:r>
              <a:rPr lang="en-US" altLang="zh-CN" sz="2000" dirty="0">
                <a:solidFill>
                  <a:schemeClr val="bg1"/>
                </a:solidFill>
                <a:latin typeface="Consolas" panose="020B0609020204030204" pitchFamily="49" charset="0"/>
                <a:cs typeface="Times New Roman" panose="02020603050405020304" pitchFamily="18" charset="0"/>
              </a:rPr>
              <a:t>U2,U3;</a:t>
            </a:r>
            <a:endParaRPr lang="en-US" altLang="zh-CN" sz="2000" dirty="0" smtClean="0">
              <a:solidFill>
                <a:schemeClr val="bg1"/>
              </a:solidFill>
              <a:latin typeface="Consolas" panose="020B0609020204030204" pitchFamily="49" charset="0"/>
              <a:cs typeface="Times New Roman" panose="02020603050405020304" pitchFamily="18" charset="0"/>
            </a:endParaRPr>
          </a:p>
        </p:txBody>
      </p:sp>
      <p:pic>
        <p:nvPicPr>
          <p:cNvPr id="5" name="Voic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40194" y="4278138"/>
            <a:ext cx="406400" cy="406400"/>
          </a:xfrm>
          <a:prstGeom prst="rect">
            <a:avLst/>
          </a:prstGeom>
        </p:spPr>
      </p:pic>
    </p:spTree>
    <p:extLst>
      <p:ext uri="{BB962C8B-B14F-4D97-AF65-F5344CB8AC3E}">
        <p14:creationId xmlns:p14="http://schemas.microsoft.com/office/powerpoint/2010/main" val="1795297058"/>
      </p:ext>
    </p:extLst>
  </p:cSld>
  <p:clrMapOvr>
    <a:masterClrMapping/>
  </p:clrMapOvr>
  <mc:AlternateContent xmlns:mc="http://schemas.openxmlformats.org/markup-compatibility/2006" xmlns:p14="http://schemas.microsoft.com/office/powerpoint/2010/main">
    <mc:Choice Requires="p14">
      <p:transition p14:dur="0" advTm="22000"/>
    </mc:Choice>
    <mc:Fallback xmlns="">
      <p:transition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558" fill="hold"/>
                                        <p:tgtEl>
                                          <p:spTgt spid="5"/>
                                        </p:tgtEl>
                                      </p:cBhvr>
                                    </p:cmd>
                                  </p:childTnLst>
                                </p:cTn>
                              </p:par>
                              <p:par>
                                <p:cTn id="7" presetID="10" presetClass="entr" presetSubtype="0" fill="hold" grpId="0" nodeType="withEffect">
                                  <p:stCondLst>
                                    <p:cond delay="0"/>
                                  </p:stCondLst>
                                  <p:iterate type="lt">
                                    <p:tmPct val="2381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22" presetClass="entr" presetSubtype="1" fill="hold" grpId="0" nodeType="withEffect">
                                  <p:stCondLst>
                                    <p:cond delay="810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2000"/>
                                        <p:tgtEl>
                                          <p:spTgt spid="20"/>
                                        </p:tgtEl>
                                      </p:cBhvr>
                                    </p:animEffect>
                                  </p:childTnLst>
                                </p:cTn>
                              </p:par>
                              <p:par>
                                <p:cTn id="13" presetID="10" presetClass="entr" presetSubtype="0" fill="hold" grpId="0" nodeType="withEffect">
                                  <p:stCondLst>
                                    <p:cond delay="10700"/>
                                  </p:stCondLst>
                                  <p:iterate type="lt">
                                    <p:tmPct val="16952"/>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1500"/>
                                        <p:tgtEl>
                                          <p:spTgt spid="9"/>
                                        </p:tgtEl>
                                      </p:cBhvr>
                                    </p:animEffect>
                                  </p:childTnLst>
                                </p:cTn>
                              </p:par>
                              <p:par>
                                <p:cTn id="16" presetID="22" presetClass="entr" presetSubtype="1" fill="hold" grpId="0" nodeType="withEffect">
                                  <p:stCondLst>
                                    <p:cond delay="2180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bldLst>
      <p:bldP spid="4" grpId="0"/>
      <p:bldP spid="20" grpId="0" animBg="1"/>
      <p:bldP spid="9"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4.2.4</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授权：授予与回收</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latin typeface="Times New Roman" panose="02020603050405020304" pitchFamily="18" charset="0"/>
              </a:rPr>
              <a:t>REVOKE</a:t>
            </a:r>
            <a:r>
              <a:rPr lang="zh-CN" altLang="en-US" sz="2400" b="1" dirty="0" smtClean="0">
                <a:latin typeface="Times New Roman" panose="02020603050405020304" pitchFamily="18" charset="0"/>
              </a:rPr>
              <a:t>语句</a:t>
            </a:r>
            <a:r>
              <a:rPr lang="zh-CN" altLang="en-US" sz="2400" b="1" dirty="0">
                <a:latin typeface="Times New Roman" panose="02020603050405020304" pitchFamily="18" charset="0"/>
              </a:rPr>
              <a:t>的一般格式</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106744" cy="1323439"/>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rgbClr val="FFFF00"/>
                </a:solidFill>
                <a:latin typeface="Consolas" panose="020B0609020204030204" pitchFamily="49" charset="0"/>
                <a:cs typeface="Times New Roman" panose="02020603050405020304" pitchFamily="18" charset="0"/>
              </a:rPr>
              <a:t>REVOKE</a:t>
            </a:r>
            <a:r>
              <a:rPr lang="en-US" altLang="zh-CN" sz="2000" dirty="0">
                <a:solidFill>
                  <a:schemeClr val="bg1"/>
                </a:solidFill>
                <a:latin typeface="Consolas" panose="020B0609020204030204" pitchFamily="49" charset="0"/>
                <a:cs typeface="Times New Roman" panose="02020603050405020304" pitchFamily="18" charset="0"/>
              </a:rPr>
              <a:t> &lt;</a:t>
            </a:r>
            <a:r>
              <a:rPr lang="zh-CN" altLang="en-US" sz="2000" dirty="0">
                <a:solidFill>
                  <a:schemeClr val="bg1"/>
                </a:solidFill>
                <a:latin typeface="Consolas" panose="020B0609020204030204" pitchFamily="49" charset="0"/>
                <a:cs typeface="Times New Roman" panose="02020603050405020304" pitchFamily="18" charset="0"/>
              </a:rPr>
              <a:t>权限</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权限</a:t>
            </a:r>
            <a:r>
              <a:rPr lang="en-US" altLang="zh-CN" sz="2000" dirty="0">
                <a:solidFill>
                  <a:schemeClr val="bg1"/>
                </a:solidFill>
                <a:latin typeface="Consolas" panose="020B0609020204030204" pitchFamily="49" charset="0"/>
                <a:cs typeface="Times New Roman" panose="02020603050405020304" pitchFamily="18" charset="0"/>
              </a:rPr>
              <a:t>&gt;]... </a:t>
            </a:r>
          </a:p>
          <a:p>
            <a:pPr marL="457200" indent="-457200" eaLnBrk="1" hangingPunct="1">
              <a:spcBef>
                <a:spcPct val="50000"/>
              </a:spcBef>
              <a:buClr>
                <a:schemeClr val="bg1"/>
              </a:buClr>
              <a:buSzTx/>
              <a:buFont typeface="+mj-lt"/>
              <a:buAutoNum type="arabicPeriod"/>
            </a:pPr>
            <a:r>
              <a:rPr lang="en-US" altLang="zh-CN" sz="2000" dirty="0" smtClean="0">
                <a:solidFill>
                  <a:srgbClr val="FFFF00"/>
                </a:solidFill>
                <a:latin typeface="Consolas" panose="020B0609020204030204" pitchFamily="49" charset="0"/>
                <a:cs typeface="Times New Roman" panose="02020603050405020304" pitchFamily="18" charset="0"/>
              </a:rPr>
              <a:t>ON </a:t>
            </a:r>
            <a:r>
              <a:rPr lang="en-US" altLang="zh-CN" sz="2000" dirty="0">
                <a:solidFill>
                  <a:schemeClr val="bg1"/>
                </a:solidFill>
                <a:latin typeface="Consolas" panose="020B0609020204030204" pitchFamily="49" charset="0"/>
                <a:cs typeface="Times New Roman" panose="02020603050405020304" pitchFamily="18" charset="0"/>
              </a:rPr>
              <a:t>&lt;</a:t>
            </a:r>
            <a:r>
              <a:rPr lang="zh-CN" altLang="en-US" sz="2000" dirty="0">
                <a:solidFill>
                  <a:schemeClr val="bg1"/>
                </a:solidFill>
                <a:latin typeface="Consolas" panose="020B0609020204030204" pitchFamily="49" charset="0"/>
                <a:cs typeface="Times New Roman" panose="02020603050405020304" pitchFamily="18" charset="0"/>
              </a:rPr>
              <a:t>对象类型</a:t>
            </a:r>
            <a:r>
              <a:rPr lang="en-US" altLang="zh-CN" sz="2000" dirty="0">
                <a:solidFill>
                  <a:schemeClr val="bg1"/>
                </a:solidFill>
                <a:latin typeface="Consolas" panose="020B0609020204030204" pitchFamily="49" charset="0"/>
                <a:cs typeface="Times New Roman" panose="02020603050405020304" pitchFamily="18" charset="0"/>
              </a:rPr>
              <a:t>&gt; &lt;</a:t>
            </a:r>
            <a:r>
              <a:rPr lang="zh-CN" altLang="en-US" sz="2000" dirty="0">
                <a:solidFill>
                  <a:schemeClr val="bg1"/>
                </a:solidFill>
                <a:latin typeface="Consolas" panose="020B0609020204030204" pitchFamily="49" charset="0"/>
                <a:cs typeface="Times New Roman" panose="02020603050405020304" pitchFamily="18" charset="0"/>
              </a:rPr>
              <a:t>对象名</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对象类型</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对象名</a:t>
            </a:r>
            <a:r>
              <a:rPr lang="en-US" altLang="zh-CN" sz="2000" dirty="0">
                <a:solidFill>
                  <a:schemeClr val="bg1"/>
                </a:solidFill>
                <a:latin typeface="Consolas" panose="020B0609020204030204" pitchFamily="49" charset="0"/>
                <a:cs typeface="Times New Roman" panose="02020603050405020304" pitchFamily="18" charset="0"/>
              </a:rPr>
              <a:t>&gt;]…</a:t>
            </a:r>
          </a:p>
          <a:p>
            <a:pPr marL="457200" indent="-457200" eaLnBrk="1" hangingPunct="1">
              <a:spcBef>
                <a:spcPct val="50000"/>
              </a:spcBef>
              <a:buClr>
                <a:schemeClr val="bg1"/>
              </a:buClr>
              <a:buSzTx/>
              <a:buFont typeface="+mj-lt"/>
              <a:buAutoNum type="arabicPeriod"/>
            </a:pPr>
            <a:r>
              <a:rPr lang="en-US" altLang="zh-CN" sz="2000" dirty="0" smtClean="0">
                <a:solidFill>
                  <a:srgbClr val="FFFF00"/>
                </a:solidFill>
                <a:latin typeface="Consolas" panose="020B0609020204030204" pitchFamily="49" charset="0"/>
                <a:cs typeface="Times New Roman" panose="02020603050405020304" pitchFamily="18" charset="0"/>
              </a:rPr>
              <a:t>FROM</a:t>
            </a:r>
            <a:r>
              <a:rPr lang="en-US" altLang="zh-CN" sz="2000" dirty="0" smtClean="0">
                <a:solidFill>
                  <a:schemeClr val="bg1"/>
                </a:solidFill>
                <a:latin typeface="Consolas" panose="020B0609020204030204" pitchFamily="49" charset="0"/>
                <a:cs typeface="Times New Roman" panose="02020603050405020304" pitchFamily="18" charset="0"/>
              </a:rPr>
              <a:t> </a:t>
            </a:r>
            <a:r>
              <a:rPr lang="en-US" altLang="zh-CN" sz="2000" dirty="0">
                <a:solidFill>
                  <a:schemeClr val="bg1"/>
                </a:solidFill>
                <a:latin typeface="Consolas" panose="020B0609020204030204" pitchFamily="49" charset="0"/>
                <a:cs typeface="Times New Roman" panose="02020603050405020304" pitchFamily="18" charset="0"/>
              </a:rPr>
              <a:t>&lt;</a:t>
            </a:r>
            <a:r>
              <a:rPr lang="zh-CN" altLang="en-US" sz="2000" dirty="0">
                <a:solidFill>
                  <a:schemeClr val="bg1"/>
                </a:solidFill>
                <a:latin typeface="Consolas" panose="020B0609020204030204" pitchFamily="49" charset="0"/>
                <a:cs typeface="Times New Roman" panose="02020603050405020304" pitchFamily="18" charset="0"/>
              </a:rPr>
              <a:t>用户</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用户</a:t>
            </a:r>
            <a:r>
              <a:rPr lang="en-US" altLang="zh-CN" sz="2000" dirty="0">
                <a:solidFill>
                  <a:schemeClr val="bg1"/>
                </a:solidFill>
                <a:latin typeface="Consolas" panose="020B0609020204030204" pitchFamily="49" charset="0"/>
                <a:cs typeface="Times New Roman" panose="02020603050405020304" pitchFamily="18" charset="0"/>
              </a:rPr>
              <a:t>&gt;]...[</a:t>
            </a:r>
            <a:r>
              <a:rPr lang="en-US" altLang="zh-CN" sz="2000" dirty="0">
                <a:solidFill>
                  <a:srgbClr val="FF00FF"/>
                </a:solidFill>
                <a:latin typeface="Consolas" panose="020B0609020204030204" pitchFamily="49" charset="0"/>
                <a:cs typeface="Times New Roman" panose="02020603050405020304" pitchFamily="18" charset="0"/>
              </a:rPr>
              <a:t>CASCADE</a:t>
            </a:r>
            <a:r>
              <a:rPr lang="en-US" altLang="zh-CN" sz="2000" dirty="0">
                <a:solidFill>
                  <a:schemeClr val="bg1"/>
                </a:solidFill>
                <a:latin typeface="Consolas" panose="020B0609020204030204" pitchFamily="49" charset="0"/>
                <a:cs typeface="Times New Roman" panose="02020603050405020304" pitchFamily="18" charset="0"/>
              </a:rPr>
              <a:t> | </a:t>
            </a:r>
            <a:r>
              <a:rPr lang="en-US" altLang="zh-CN" sz="2000" dirty="0">
                <a:solidFill>
                  <a:srgbClr val="FF00FF"/>
                </a:solidFill>
                <a:latin typeface="Consolas" panose="020B0609020204030204" pitchFamily="49" charset="0"/>
                <a:cs typeface="Times New Roman" panose="02020603050405020304" pitchFamily="18" charset="0"/>
              </a:rPr>
              <a:t>RESTRICT</a:t>
            </a:r>
            <a:r>
              <a:rPr lang="en-US" altLang="zh-CN" sz="2000" dirty="0">
                <a:solidFill>
                  <a:schemeClr val="bg1"/>
                </a:solidFill>
                <a:latin typeface="Consolas" panose="020B0609020204030204" pitchFamily="49" charset="0"/>
                <a:cs typeface="Times New Roman" panose="02020603050405020304" pitchFamily="18" charset="0"/>
              </a:rPr>
              <a:t>];</a:t>
            </a:r>
            <a:endParaRPr lang="en-US" altLang="zh-CN" sz="2000" dirty="0" smtClean="0">
              <a:solidFill>
                <a:schemeClr val="bg1"/>
              </a:solidFill>
              <a:latin typeface="Consolas" panose="020B0609020204030204" pitchFamily="49" charset="0"/>
              <a:cs typeface="Times New Roman" panose="02020603050405020304" pitchFamily="18" charset="0"/>
            </a:endParaRP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2996952"/>
            <a:ext cx="9217024"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语义</a:t>
            </a:r>
            <a:r>
              <a:rPr lang="zh-CN" altLang="en-US" sz="2000" dirty="0">
                <a:latin typeface="Times New Roman" panose="02020603050405020304" pitchFamily="18" charset="0"/>
                <a:cs typeface="Times New Roman" panose="02020603050405020304" pitchFamily="18" charset="0"/>
              </a:rPr>
              <a:t>：授予的权限可以由数据库管理员或其他授权者用</a:t>
            </a:r>
            <a:r>
              <a:rPr lang="en-US" altLang="zh-CN" sz="2000" dirty="0">
                <a:latin typeface="Times New Roman" panose="02020603050405020304" pitchFamily="18" charset="0"/>
                <a:cs typeface="Times New Roman" panose="02020603050405020304" pitchFamily="18" charset="0"/>
              </a:rPr>
              <a:t>REVOKE</a:t>
            </a:r>
            <a:r>
              <a:rPr lang="zh-CN" altLang="en-US" sz="2000" dirty="0">
                <a:latin typeface="Times New Roman" panose="02020603050405020304" pitchFamily="18" charset="0"/>
                <a:cs typeface="Times New Roman" panose="02020603050405020304" pitchFamily="18" charset="0"/>
              </a:rPr>
              <a:t>语句</a:t>
            </a:r>
            <a:r>
              <a:rPr lang="zh-CN" altLang="en-US" sz="2000" dirty="0" smtClean="0">
                <a:latin typeface="Times New Roman" panose="02020603050405020304" pitchFamily="18" charset="0"/>
                <a:cs typeface="Times New Roman" panose="02020603050405020304" pitchFamily="18" charset="0"/>
              </a:rPr>
              <a:t>收回</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063220" y="3501209"/>
            <a:ext cx="7045308" cy="400110"/>
          </a:xfrm>
          <a:prstGeom prst="rect">
            <a:avLst/>
          </a:prstGeom>
          <a:noFill/>
        </p:spPr>
        <p:txBody>
          <a:bodyPr wrap="square" rtlCol="0">
            <a:spAutoFit/>
          </a:bodyPr>
          <a:lstStyle/>
          <a:p>
            <a:r>
              <a:rPr lang="en-US" altLang="zh-CN" sz="2000" b="1" dirty="0" smtClean="0">
                <a:latin typeface="Times New Roman" panose="02020603050405020304" pitchFamily="18" charset="0"/>
              </a:rPr>
              <a:t>[</a:t>
            </a:r>
            <a:r>
              <a:rPr lang="zh-CN" altLang="en-US" sz="2000" b="1" dirty="0" smtClean="0">
                <a:solidFill>
                  <a:srgbClr val="0071C1"/>
                </a:solidFill>
                <a:latin typeface="Times New Roman" panose="02020603050405020304" pitchFamily="18" charset="0"/>
              </a:rPr>
              <a:t>例</a:t>
            </a:r>
            <a:r>
              <a:rPr lang="en-US" altLang="zh-CN" sz="2000" b="1" dirty="0" smtClean="0">
                <a:latin typeface="Times New Roman" panose="02020603050405020304" pitchFamily="18" charset="0"/>
              </a:rPr>
              <a:t>] </a:t>
            </a:r>
            <a:r>
              <a:rPr lang="zh-CN" altLang="en-US" sz="2000" b="1" dirty="0" smtClean="0">
                <a:latin typeface="Times New Roman" panose="02020603050405020304" pitchFamily="18" charset="0"/>
              </a:rPr>
              <a:t>把</a:t>
            </a:r>
            <a:r>
              <a:rPr lang="zh-CN" altLang="en-US" sz="2000" b="1" dirty="0">
                <a:latin typeface="Times New Roman" panose="02020603050405020304" pitchFamily="18" charset="0"/>
              </a:rPr>
              <a:t>用户</a:t>
            </a:r>
            <a:r>
              <a:rPr lang="en-US" altLang="zh-CN" sz="2000" b="1" dirty="0">
                <a:latin typeface="Times New Roman" panose="02020603050405020304" pitchFamily="18" charset="0"/>
              </a:rPr>
              <a:t>U4</a:t>
            </a:r>
            <a:r>
              <a:rPr lang="zh-CN" altLang="en-US" sz="2000" b="1" dirty="0">
                <a:latin typeface="Times New Roman" panose="02020603050405020304" pitchFamily="18" charset="0"/>
              </a:rPr>
              <a:t>修改学生学号的权限收回</a:t>
            </a:r>
          </a:p>
        </p:txBody>
      </p:sp>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0056" y="4022819"/>
            <a:ext cx="9106744" cy="1323439"/>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chemeClr val="bg1"/>
                </a:solidFill>
                <a:latin typeface="Consolas" panose="020B0609020204030204" pitchFamily="49" charset="0"/>
                <a:cs typeface="Times New Roman" panose="02020603050405020304" pitchFamily="18" charset="0"/>
              </a:rPr>
              <a:t>REVOKE UPDATE(</a:t>
            </a:r>
            <a:r>
              <a:rPr lang="en-US" altLang="zh-CN" sz="2000" dirty="0" err="1">
                <a:solidFill>
                  <a:schemeClr val="bg1"/>
                </a:solidFill>
                <a:latin typeface="Consolas" panose="020B0609020204030204" pitchFamily="49" charset="0"/>
                <a:cs typeface="Times New Roman" panose="02020603050405020304" pitchFamily="18" charset="0"/>
              </a:rPr>
              <a:t>Sno</a:t>
            </a:r>
            <a:r>
              <a:rPr lang="en-US" altLang="zh-CN" sz="2000" dirty="0">
                <a:solidFill>
                  <a:schemeClr val="bg1"/>
                </a:solidFill>
                <a:latin typeface="Consolas" panose="020B0609020204030204" pitchFamily="49" charset="0"/>
                <a:cs typeface="Times New Roman" panose="02020603050405020304" pitchFamily="18" charset="0"/>
              </a:rPr>
              <a:t>)</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ON </a:t>
            </a:r>
            <a:r>
              <a:rPr lang="en-US" altLang="zh-CN" sz="2000" dirty="0">
                <a:solidFill>
                  <a:schemeClr val="bg1"/>
                </a:solidFill>
                <a:latin typeface="Consolas" panose="020B0609020204030204" pitchFamily="49" charset="0"/>
                <a:cs typeface="Times New Roman" panose="02020603050405020304" pitchFamily="18" charset="0"/>
              </a:rPr>
              <a:t>TABLE Student </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FROM </a:t>
            </a:r>
            <a:r>
              <a:rPr lang="en-US" altLang="zh-CN" sz="2000" dirty="0">
                <a:solidFill>
                  <a:schemeClr val="bg1"/>
                </a:solidFill>
                <a:latin typeface="Consolas" panose="020B0609020204030204" pitchFamily="49" charset="0"/>
                <a:cs typeface="Times New Roman" panose="02020603050405020304" pitchFamily="18" charset="0"/>
              </a:rPr>
              <a:t>U4;</a:t>
            </a:r>
            <a:endParaRPr lang="en-US" altLang="zh-CN" sz="2000" dirty="0" smtClean="0">
              <a:solidFill>
                <a:schemeClr val="bg1"/>
              </a:solidFill>
              <a:latin typeface="Consolas" panose="020B0609020204030204" pitchFamily="49" charset="0"/>
              <a:cs typeface="Times New Roman" panose="02020603050405020304" pitchFamily="18" charset="0"/>
            </a:endParaRPr>
          </a:p>
        </p:txBody>
      </p:sp>
      <p:pic>
        <p:nvPicPr>
          <p:cNvPr id="5" name="Voic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4060981"/>
            <a:ext cx="406400" cy="406400"/>
          </a:xfrm>
          <a:prstGeom prst="rect">
            <a:avLst/>
          </a:prstGeom>
        </p:spPr>
      </p:pic>
    </p:spTree>
    <p:extLst>
      <p:ext uri="{BB962C8B-B14F-4D97-AF65-F5344CB8AC3E}">
        <p14:creationId xmlns:p14="http://schemas.microsoft.com/office/powerpoint/2010/main" val="3232067435"/>
      </p:ext>
    </p:extLst>
  </p:cSld>
  <p:clrMapOvr>
    <a:masterClrMapping/>
  </p:clrMapOvr>
  <p:transition spd="slow" advTm="2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666" fill="hold"/>
                                        <p:tgtEl>
                                          <p:spTgt spid="5"/>
                                        </p:tgtEl>
                                      </p:cBhvr>
                                    </p:cmd>
                                  </p:childTnLst>
                                </p:cTn>
                              </p:par>
                              <p:par>
                                <p:cTn id="7" presetID="10" presetClass="entr" presetSubtype="0" fill="hold" grpId="0" nodeType="withEffect">
                                  <p:stCondLst>
                                    <p:cond delay="0"/>
                                  </p:stCondLst>
                                  <p:iterate type="lt">
                                    <p:tmPct val="18333"/>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22" presetClass="entr" presetSubtype="1" fill="hold" grpId="0" nodeType="withEffect">
                                  <p:stCondLst>
                                    <p:cond delay="470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2000"/>
                                        <p:tgtEl>
                                          <p:spTgt spid="20"/>
                                        </p:tgtEl>
                                      </p:cBhvr>
                                    </p:animEffect>
                                  </p:childTnLst>
                                </p:cTn>
                              </p:par>
                              <p:par>
                                <p:cTn id="13" presetID="10" presetClass="entr" presetSubtype="0" fill="hold" grpId="0" nodeType="withEffect">
                                  <p:stCondLst>
                                    <p:cond delay="6900"/>
                                  </p:stCondLst>
                                  <p:iterate type="lt">
                                    <p:tmPct val="22437"/>
                                  </p:iterate>
                                  <p:childTnLst>
                                    <p:set>
                                      <p:cBhvr>
                                        <p:cTn id="14" dur="1" fill="hold">
                                          <p:stCondLst>
                                            <p:cond delay="0"/>
                                          </p:stCondLst>
                                        </p:cTn>
                                        <p:tgtEl>
                                          <p:spTgt spid="8"/>
                                        </p:tgtEl>
                                        <p:attrNameLst>
                                          <p:attrName>style.visibility</p:attrName>
                                        </p:attrNameLst>
                                      </p:cBhvr>
                                      <p:to>
                                        <p:strVal val="visible"/>
                                      </p:to>
                                    </p:set>
                                    <p:animEffect transition="in" filter="fade">
                                      <p:cBhvr>
                                        <p:cTn id="15" dur="1100"/>
                                        <p:tgtEl>
                                          <p:spTgt spid="8"/>
                                        </p:tgtEl>
                                      </p:cBhvr>
                                    </p:animEffect>
                                  </p:childTnLst>
                                </p:cTn>
                              </p:par>
                              <p:par>
                                <p:cTn id="16" presetID="10" presetClass="entr" presetSubtype="0" fill="hold" grpId="0" nodeType="withEffect">
                                  <p:stCondLst>
                                    <p:cond delay="16000"/>
                                  </p:stCondLst>
                                  <p:iterate type="lt">
                                    <p:tmPct val="10741"/>
                                  </p:iterate>
                                  <p:childTnLst>
                                    <p:set>
                                      <p:cBhvr>
                                        <p:cTn id="17" dur="1" fill="hold">
                                          <p:stCondLst>
                                            <p:cond delay="0"/>
                                          </p:stCondLst>
                                        </p:cTn>
                                        <p:tgtEl>
                                          <p:spTgt spid="9"/>
                                        </p:tgtEl>
                                        <p:attrNameLst>
                                          <p:attrName>style.visibility</p:attrName>
                                        </p:attrNameLst>
                                      </p:cBhvr>
                                      <p:to>
                                        <p:strVal val="visible"/>
                                      </p:to>
                                    </p:set>
                                    <p:animEffect transition="in" filter="fade">
                                      <p:cBhvr>
                                        <p:cTn id="18" dur="1500"/>
                                        <p:tgtEl>
                                          <p:spTgt spid="9"/>
                                        </p:tgtEl>
                                      </p:cBhvr>
                                    </p:animEffect>
                                  </p:childTnLst>
                                </p:cTn>
                              </p:par>
                              <p:par>
                                <p:cTn id="19" presetID="22" presetClass="entr" presetSubtype="1" fill="hold" grpId="0" nodeType="withEffect">
                                  <p:stCondLst>
                                    <p:cond delay="2100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5"/>
                </p:tgtEl>
              </p:cMediaNode>
            </p:audio>
          </p:childTnLst>
        </p:cTn>
      </p:par>
    </p:tnLst>
    <p:bldLst>
      <p:bldP spid="4" grpId="0"/>
      <p:bldP spid="20" grpId="0" animBg="1"/>
      <p:bldP spid="8" grpId="0"/>
      <p:bldP spid="9"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数据库角色</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被命名的一组与数据库操作相关的权限</a:t>
            </a: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12776"/>
            <a:ext cx="9217024"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t>角色</a:t>
            </a:r>
            <a:r>
              <a:rPr lang="zh-CN" altLang="en-US" sz="2000" dirty="0"/>
              <a:t>是权限的集合 </a:t>
            </a:r>
          </a:p>
          <a:p>
            <a:pPr eaLnBrk="1" hangingPunct="1">
              <a:spcBef>
                <a:spcPct val="50000"/>
              </a:spcBef>
              <a:buSzTx/>
              <a:buFont typeface="Wingdings" panose="05000000000000000000" pitchFamily="2" charset="2"/>
              <a:buChar char="l"/>
            </a:pPr>
            <a:r>
              <a:rPr lang="zh-CN" altLang="en-US" sz="2000" dirty="0"/>
              <a:t>可以为一组具有相同权限的用户创建一个角色</a:t>
            </a:r>
          </a:p>
          <a:p>
            <a:pPr eaLnBrk="1" hangingPunct="1">
              <a:spcBef>
                <a:spcPct val="50000"/>
              </a:spcBef>
              <a:buSzTx/>
              <a:buFont typeface="Wingdings" panose="05000000000000000000" pitchFamily="2" charset="2"/>
              <a:buChar char="l"/>
            </a:pPr>
            <a:r>
              <a:rPr lang="zh-CN" altLang="en-US" sz="2000" dirty="0"/>
              <a:t>简化授权的过程</a:t>
            </a:r>
            <a:endParaRPr lang="zh-CN" altLang="en-US" sz="2000" dirty="0">
              <a:latin typeface="Times New Roman" panose="02020603050405020304" pitchFamily="18" charset="0"/>
              <a:cs typeface="Times New Roman" panose="02020603050405020304" pitchFamily="18" charset="0"/>
            </a:endParaRPr>
          </a:p>
        </p:txBody>
      </p:sp>
      <p:pic>
        <p:nvPicPr>
          <p:cNvPr id="5" name="Voic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28936" y="3632200"/>
            <a:ext cx="406400" cy="406400"/>
          </a:xfrm>
          <a:prstGeom prst="rect">
            <a:avLst/>
          </a:prstGeom>
        </p:spPr>
      </p:pic>
    </p:spTree>
    <p:extLst>
      <p:ext uri="{BB962C8B-B14F-4D97-AF65-F5344CB8AC3E}">
        <p14:creationId xmlns:p14="http://schemas.microsoft.com/office/powerpoint/2010/main" val="3541083232"/>
      </p:ext>
    </p:extLst>
  </p:cSld>
  <p:clrMapOvr>
    <a:masterClrMapping/>
  </p:clrMapOvr>
  <p:transition spd="slow" advTm="20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886" fill="hold"/>
                                        <p:tgtEl>
                                          <p:spTgt spid="5"/>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2100"/>
                                  </p:stCondLst>
                                  <p:iterate type="lt">
                                    <p:tmPct val="2381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par>
                                <p:cTn id="16" presetID="10" presetClass="entr" presetSubtype="0" fill="hold" grpId="0" nodeType="withEffect">
                                  <p:stCondLst>
                                    <p:cond delay="8800"/>
                                  </p:stCondLst>
                                  <p:iterate type="lt">
                                    <p:tmPct val="22437"/>
                                  </p:iterate>
                                  <p:childTnLst>
                                    <p:set>
                                      <p:cBhvr>
                                        <p:cTn id="17" dur="1" fill="hold">
                                          <p:stCondLst>
                                            <p:cond delay="0"/>
                                          </p:stCondLst>
                                        </p:cTn>
                                        <p:tgtEl>
                                          <p:spTgt spid="8"/>
                                        </p:tgtEl>
                                        <p:attrNameLst>
                                          <p:attrName>style.visibility</p:attrName>
                                        </p:attrNameLst>
                                      </p:cBhvr>
                                      <p:to>
                                        <p:strVal val="visible"/>
                                      </p:to>
                                    </p:set>
                                    <p:animEffect transition="in" filter="fade">
                                      <p:cBhvr>
                                        <p:cTn id="18" dur="1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2" grpId="0"/>
      <p:bldP spid="3" grpId="0"/>
      <p:bldP spid="4"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数据库角色</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角色的创建</a:t>
            </a:r>
          </a:p>
        </p:txBody>
      </p:sp>
      <p:sp>
        <p:nvSpPr>
          <p:cNvPr id="9"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106744" cy="400110"/>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rgbClr val="FFFF00"/>
                </a:solidFill>
                <a:latin typeface="Consolas" panose="020B0609020204030204" pitchFamily="49" charset="0"/>
                <a:cs typeface="Times New Roman" panose="02020603050405020304" pitchFamily="18" charset="0"/>
              </a:rPr>
              <a:t>CREATE</a:t>
            </a:r>
            <a:r>
              <a:rPr lang="en-US" altLang="zh-CN" sz="2000" dirty="0">
                <a:solidFill>
                  <a:schemeClr val="bg1"/>
                </a:solidFill>
                <a:latin typeface="Consolas" panose="020B0609020204030204" pitchFamily="49" charset="0"/>
                <a:cs typeface="Times New Roman" panose="02020603050405020304" pitchFamily="18" charset="0"/>
              </a:rPr>
              <a:t>  ROLE  &lt;</a:t>
            </a:r>
            <a:r>
              <a:rPr lang="zh-CN" altLang="en-US" sz="2000" dirty="0">
                <a:solidFill>
                  <a:srgbClr val="FF00FF"/>
                </a:solidFill>
                <a:latin typeface="Consolas" panose="020B0609020204030204" pitchFamily="49" charset="0"/>
                <a:cs typeface="Times New Roman" panose="02020603050405020304" pitchFamily="18" charset="0"/>
              </a:rPr>
              <a:t>角色名</a:t>
            </a:r>
            <a:r>
              <a:rPr lang="en-US" altLang="zh-CN" sz="2000" dirty="0">
                <a:solidFill>
                  <a:schemeClr val="bg1"/>
                </a:solidFill>
                <a:latin typeface="Consolas" panose="020B0609020204030204" pitchFamily="49" charset="0"/>
                <a:cs typeface="Times New Roman" panose="02020603050405020304" pitchFamily="18" charset="0"/>
              </a:rPr>
              <a:t>&gt; </a:t>
            </a:r>
            <a:endParaRPr lang="en-US" altLang="zh-CN" sz="2000" dirty="0" smtClean="0">
              <a:solidFill>
                <a:schemeClr val="bg1"/>
              </a:solidFill>
              <a:latin typeface="Consolas" panose="020B0609020204030204" pitchFamily="49" charset="0"/>
              <a:cs typeface="Times New Roman" panose="02020603050405020304" pitchFamily="18" charset="0"/>
            </a:endParaRPr>
          </a:p>
        </p:txBody>
      </p:sp>
      <p:sp>
        <p:nvSpPr>
          <p:cNvPr id="10" name="文本框 9"/>
          <p:cNvSpPr txBox="1"/>
          <p:nvPr/>
        </p:nvSpPr>
        <p:spPr>
          <a:xfrm>
            <a:off x="1066668" y="2003178"/>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给角色授权</a:t>
            </a:r>
          </a:p>
        </p:txBody>
      </p:sp>
      <p:sp>
        <p:nvSpPr>
          <p:cNvPr id="11"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504" y="2524788"/>
            <a:ext cx="9106744" cy="1323439"/>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rgbClr val="FFFF00"/>
                </a:solidFill>
                <a:latin typeface="Consolas" panose="020B0609020204030204" pitchFamily="49" charset="0"/>
                <a:cs typeface="Times New Roman" panose="02020603050405020304" pitchFamily="18" charset="0"/>
              </a:rPr>
              <a:t>GRANT</a:t>
            </a:r>
            <a:r>
              <a:rPr lang="en-US" altLang="zh-CN" sz="2000" dirty="0">
                <a:solidFill>
                  <a:schemeClr val="bg1"/>
                </a:solidFill>
                <a:latin typeface="Consolas" panose="020B0609020204030204" pitchFamily="49" charset="0"/>
                <a:cs typeface="Times New Roman" panose="02020603050405020304" pitchFamily="18" charset="0"/>
              </a:rPr>
              <a:t>  &lt;</a:t>
            </a:r>
            <a:r>
              <a:rPr lang="zh-CN" altLang="en-US" sz="2000" dirty="0">
                <a:solidFill>
                  <a:schemeClr val="bg1"/>
                </a:solidFill>
                <a:latin typeface="Consolas" panose="020B0609020204030204" pitchFamily="49" charset="0"/>
                <a:cs typeface="Times New Roman" panose="02020603050405020304" pitchFamily="18" charset="0"/>
              </a:rPr>
              <a:t>权限</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权限</a:t>
            </a:r>
            <a:r>
              <a:rPr lang="en-US" altLang="zh-CN" sz="2000" dirty="0">
                <a:solidFill>
                  <a:schemeClr val="bg1"/>
                </a:solidFill>
                <a:latin typeface="Consolas" panose="020B0609020204030204" pitchFamily="49" charset="0"/>
                <a:cs typeface="Times New Roman" panose="02020603050405020304" pitchFamily="18" charset="0"/>
              </a:rPr>
              <a:t>&gt;]… </a:t>
            </a:r>
          </a:p>
          <a:p>
            <a:pPr marL="457200" indent="-457200" eaLnBrk="1" hangingPunct="1">
              <a:spcBef>
                <a:spcPct val="50000"/>
              </a:spcBef>
              <a:buClr>
                <a:schemeClr val="bg1"/>
              </a:buClr>
              <a:buSzTx/>
              <a:buFont typeface="+mj-lt"/>
              <a:buAutoNum type="arabicPeriod"/>
            </a:pPr>
            <a:r>
              <a:rPr lang="en-US" altLang="zh-CN" sz="2000" dirty="0" smtClean="0">
                <a:solidFill>
                  <a:srgbClr val="FFFF00"/>
                </a:solidFill>
                <a:latin typeface="Consolas" panose="020B0609020204030204" pitchFamily="49" charset="0"/>
                <a:cs typeface="Times New Roman" panose="02020603050405020304" pitchFamily="18" charset="0"/>
              </a:rPr>
              <a:t>ON</a:t>
            </a:r>
            <a:r>
              <a:rPr lang="en-US" altLang="zh-CN" sz="2000" dirty="0" smtClean="0">
                <a:solidFill>
                  <a:schemeClr val="bg1"/>
                </a:solidFill>
                <a:latin typeface="Consolas" panose="020B0609020204030204" pitchFamily="49" charset="0"/>
                <a:cs typeface="Times New Roman" panose="02020603050405020304" pitchFamily="18" charset="0"/>
              </a:rPr>
              <a:t> </a:t>
            </a:r>
            <a:r>
              <a:rPr lang="en-US" altLang="zh-CN" sz="2000" dirty="0">
                <a:solidFill>
                  <a:schemeClr val="bg1"/>
                </a:solidFill>
                <a:latin typeface="Consolas" panose="020B0609020204030204" pitchFamily="49" charset="0"/>
                <a:cs typeface="Times New Roman" panose="02020603050405020304" pitchFamily="18" charset="0"/>
              </a:rPr>
              <a:t>&lt;</a:t>
            </a:r>
            <a:r>
              <a:rPr lang="zh-CN" altLang="en-US" sz="2000" dirty="0">
                <a:solidFill>
                  <a:schemeClr val="bg1"/>
                </a:solidFill>
                <a:latin typeface="Consolas" panose="020B0609020204030204" pitchFamily="49" charset="0"/>
                <a:cs typeface="Times New Roman" panose="02020603050405020304" pitchFamily="18" charset="0"/>
              </a:rPr>
              <a:t>对象类型</a:t>
            </a:r>
            <a:r>
              <a:rPr lang="en-US" altLang="zh-CN" sz="2000" dirty="0">
                <a:solidFill>
                  <a:schemeClr val="bg1"/>
                </a:solidFill>
                <a:latin typeface="Consolas" panose="020B0609020204030204" pitchFamily="49" charset="0"/>
                <a:cs typeface="Times New Roman" panose="02020603050405020304" pitchFamily="18" charset="0"/>
              </a:rPr>
              <a:t>&gt;</a:t>
            </a:r>
            <a:r>
              <a:rPr lang="zh-CN" altLang="en-US" sz="2000" dirty="0">
                <a:solidFill>
                  <a:schemeClr val="bg1"/>
                </a:solidFill>
                <a:latin typeface="Consolas" panose="020B0609020204030204" pitchFamily="49" charset="0"/>
                <a:cs typeface="Times New Roman" panose="02020603050405020304" pitchFamily="18" charset="0"/>
              </a:rPr>
              <a:t>对象名  </a:t>
            </a:r>
          </a:p>
          <a:p>
            <a:pPr marL="457200" indent="-457200" eaLnBrk="1" hangingPunct="1">
              <a:spcBef>
                <a:spcPct val="50000"/>
              </a:spcBef>
              <a:buClr>
                <a:schemeClr val="bg1"/>
              </a:buClr>
              <a:buSzTx/>
              <a:buFont typeface="+mj-lt"/>
              <a:buAutoNum type="arabicPeriod"/>
            </a:pPr>
            <a:r>
              <a:rPr lang="en-US" altLang="zh-CN" sz="2000" dirty="0" smtClean="0">
                <a:solidFill>
                  <a:srgbClr val="FFFF00"/>
                </a:solidFill>
                <a:latin typeface="Consolas" panose="020B0609020204030204" pitchFamily="49" charset="0"/>
                <a:cs typeface="Times New Roman" panose="02020603050405020304" pitchFamily="18" charset="0"/>
              </a:rPr>
              <a:t>TO </a:t>
            </a:r>
            <a:r>
              <a:rPr lang="en-US" altLang="zh-CN" sz="2000" dirty="0">
                <a:solidFill>
                  <a:schemeClr val="bg1"/>
                </a:solidFill>
                <a:latin typeface="Consolas" panose="020B0609020204030204" pitchFamily="49" charset="0"/>
                <a:cs typeface="Times New Roman" panose="02020603050405020304" pitchFamily="18" charset="0"/>
              </a:rPr>
              <a:t>&lt;</a:t>
            </a:r>
            <a:r>
              <a:rPr lang="zh-CN" altLang="en-US" sz="2000" dirty="0">
                <a:solidFill>
                  <a:schemeClr val="bg1"/>
                </a:solidFill>
                <a:latin typeface="Consolas" panose="020B0609020204030204" pitchFamily="49" charset="0"/>
                <a:cs typeface="Times New Roman" panose="02020603050405020304" pitchFamily="18" charset="0"/>
              </a:rPr>
              <a:t>角色</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角色</a:t>
            </a:r>
            <a:r>
              <a:rPr lang="en-US" altLang="zh-CN" sz="2000" dirty="0">
                <a:solidFill>
                  <a:schemeClr val="bg1"/>
                </a:solidFill>
                <a:latin typeface="Consolas" panose="020B0609020204030204" pitchFamily="49" charset="0"/>
                <a:cs typeface="Times New Roman" panose="02020603050405020304" pitchFamily="18" charset="0"/>
              </a:rPr>
              <a:t>&gt;]…</a:t>
            </a:r>
            <a:endParaRPr lang="en-US" altLang="zh-CN" sz="2000" dirty="0" smtClean="0">
              <a:solidFill>
                <a:schemeClr val="bg1"/>
              </a:solidFill>
              <a:latin typeface="Consolas" panose="020B0609020204030204" pitchFamily="49" charset="0"/>
              <a:cs typeface="Times New Roman" panose="02020603050405020304" pitchFamily="18" charset="0"/>
            </a:endParaRPr>
          </a:p>
        </p:txBody>
      </p:sp>
      <p:pic>
        <p:nvPicPr>
          <p:cNvPr id="5" name="Voic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2792" y="3441827"/>
            <a:ext cx="406400" cy="406400"/>
          </a:xfrm>
          <a:prstGeom prst="rect">
            <a:avLst/>
          </a:prstGeom>
        </p:spPr>
      </p:pic>
    </p:spTree>
    <p:extLst>
      <p:ext uri="{BB962C8B-B14F-4D97-AF65-F5344CB8AC3E}">
        <p14:creationId xmlns:p14="http://schemas.microsoft.com/office/powerpoint/2010/main" val="2602959606"/>
      </p:ext>
    </p:extLst>
  </p:cSld>
  <p:clrMapOvr>
    <a:masterClrMapping/>
  </p:clrMapOvr>
  <mc:AlternateContent xmlns:mc="http://schemas.openxmlformats.org/markup-compatibility/2006">
    <mc:Choice xmlns:p14="http://schemas.microsoft.com/office/powerpoint/2010/main" Requires="p14">
      <p:transition p14:dur="0" advTm="15000"/>
    </mc:Choice>
    <mc:Fallback>
      <p:transition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139" fill="hold"/>
                                        <p:tgtEl>
                                          <p:spTgt spid="5"/>
                                        </p:tgtEl>
                                      </p:cBhvr>
                                    </p:cmd>
                                  </p:childTnLst>
                                </p:cTn>
                              </p:par>
                              <p:par>
                                <p:cTn id="7" presetID="10" presetClass="entr" presetSubtype="0" fill="hold" grpId="0" nodeType="withEffect">
                                  <p:stCondLst>
                                    <p:cond delay="0"/>
                                  </p:stCondLst>
                                  <p:iterate type="lt">
                                    <p:tmPct val="2381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22" presetClass="entr" presetSubtype="1" fill="hold" grpId="0" nodeType="withEffect">
                                  <p:stCondLst>
                                    <p:cond delay="25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000"/>
                                        <p:tgtEl>
                                          <p:spTgt spid="9"/>
                                        </p:tgtEl>
                                      </p:cBhvr>
                                    </p:animEffect>
                                  </p:childTnLst>
                                </p:cTn>
                              </p:par>
                              <p:par>
                                <p:cTn id="13" presetID="10" presetClass="entr" presetSubtype="0" fill="hold" grpId="0" nodeType="withEffect">
                                  <p:stCondLst>
                                    <p:cond delay="6100"/>
                                  </p:stCondLst>
                                  <p:iterate type="lt">
                                    <p:tmPct val="2381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1500"/>
                                        <p:tgtEl>
                                          <p:spTgt spid="10"/>
                                        </p:tgtEl>
                                      </p:cBhvr>
                                    </p:animEffect>
                                  </p:childTnLst>
                                </p:cTn>
                              </p:par>
                              <p:par>
                                <p:cTn id="16" presetID="22" presetClass="entr" presetSubtype="1" fill="hold" grpId="0" nodeType="withEffect">
                                  <p:stCondLst>
                                    <p:cond delay="890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4" grpId="0"/>
      <p:bldP spid="9" grpId="0" animBg="1"/>
      <p:bldP spid="10"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数据库角色</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将一个角色授予其他的角色或用户</a:t>
            </a:r>
          </a:p>
        </p:txBody>
      </p:sp>
      <p:sp>
        <p:nvSpPr>
          <p:cNvPr id="9"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106744" cy="1323439"/>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rgbClr val="FFFF00"/>
                </a:solidFill>
                <a:latin typeface="Consolas" panose="020B0609020204030204" pitchFamily="49" charset="0"/>
                <a:cs typeface="Times New Roman" panose="02020603050405020304" pitchFamily="18" charset="0"/>
              </a:rPr>
              <a:t>GRANT</a:t>
            </a:r>
            <a:r>
              <a:rPr lang="en-US" altLang="zh-CN" sz="2000" dirty="0">
                <a:solidFill>
                  <a:schemeClr val="bg1"/>
                </a:solidFill>
                <a:latin typeface="Consolas" panose="020B0609020204030204" pitchFamily="49" charset="0"/>
                <a:cs typeface="Times New Roman" panose="02020603050405020304" pitchFamily="18" charset="0"/>
              </a:rPr>
              <a:t>  &lt;</a:t>
            </a:r>
            <a:r>
              <a:rPr lang="zh-CN" altLang="en-US" sz="2000" dirty="0">
                <a:solidFill>
                  <a:schemeClr val="bg1"/>
                </a:solidFill>
                <a:latin typeface="Consolas" panose="020B0609020204030204" pitchFamily="49" charset="0"/>
                <a:cs typeface="Times New Roman" panose="02020603050405020304" pitchFamily="18" charset="0"/>
              </a:rPr>
              <a:t>角色</a:t>
            </a:r>
            <a:r>
              <a:rPr lang="en-US" altLang="zh-CN" sz="2000" dirty="0">
                <a:solidFill>
                  <a:schemeClr val="bg1"/>
                </a:solidFill>
                <a:latin typeface="Consolas" panose="020B0609020204030204" pitchFamily="49" charset="0"/>
                <a:cs typeface="Times New Roman" panose="02020603050405020304" pitchFamily="18" charset="0"/>
              </a:rPr>
              <a:t>1&gt;[,&lt;</a:t>
            </a:r>
            <a:r>
              <a:rPr lang="zh-CN" altLang="en-US" sz="2000" dirty="0">
                <a:solidFill>
                  <a:schemeClr val="bg1"/>
                </a:solidFill>
                <a:latin typeface="Consolas" panose="020B0609020204030204" pitchFamily="49" charset="0"/>
                <a:cs typeface="Times New Roman" panose="02020603050405020304" pitchFamily="18" charset="0"/>
              </a:rPr>
              <a:t>角色</a:t>
            </a:r>
            <a:r>
              <a:rPr lang="en-US" altLang="zh-CN" sz="2000" dirty="0">
                <a:solidFill>
                  <a:schemeClr val="bg1"/>
                </a:solidFill>
                <a:latin typeface="Consolas" panose="020B0609020204030204" pitchFamily="49" charset="0"/>
                <a:cs typeface="Times New Roman" panose="02020603050405020304" pitchFamily="18" charset="0"/>
              </a:rPr>
              <a:t>2&gt;]…</a:t>
            </a:r>
          </a:p>
          <a:p>
            <a:pPr marL="457200" indent="-457200" eaLnBrk="1" hangingPunct="1">
              <a:spcBef>
                <a:spcPct val="50000"/>
              </a:spcBef>
              <a:buClr>
                <a:schemeClr val="bg1"/>
              </a:buClr>
              <a:buSzTx/>
              <a:buFont typeface="+mj-lt"/>
              <a:buAutoNum type="arabicPeriod"/>
            </a:pPr>
            <a:r>
              <a:rPr lang="en-US" altLang="zh-CN" sz="2000" dirty="0">
                <a:solidFill>
                  <a:srgbClr val="FFFF00"/>
                </a:solidFill>
                <a:latin typeface="Consolas" panose="020B0609020204030204" pitchFamily="49" charset="0"/>
                <a:cs typeface="Times New Roman" panose="02020603050405020304" pitchFamily="18" charset="0"/>
              </a:rPr>
              <a:t>TO </a:t>
            </a:r>
            <a:r>
              <a:rPr lang="en-US" altLang="zh-CN" sz="2000" dirty="0">
                <a:solidFill>
                  <a:schemeClr val="bg1"/>
                </a:solidFill>
                <a:latin typeface="Consolas" panose="020B0609020204030204" pitchFamily="49" charset="0"/>
                <a:cs typeface="Times New Roman" panose="02020603050405020304" pitchFamily="18" charset="0"/>
              </a:rPr>
              <a:t> &lt;</a:t>
            </a:r>
            <a:r>
              <a:rPr lang="zh-CN" altLang="en-US" sz="2000" dirty="0">
                <a:solidFill>
                  <a:schemeClr val="bg1"/>
                </a:solidFill>
                <a:latin typeface="Consolas" panose="020B0609020204030204" pitchFamily="49" charset="0"/>
                <a:cs typeface="Times New Roman" panose="02020603050405020304" pitchFamily="18" charset="0"/>
              </a:rPr>
              <a:t>角色</a:t>
            </a:r>
            <a:r>
              <a:rPr lang="en-US" altLang="zh-CN" sz="2000" dirty="0">
                <a:solidFill>
                  <a:schemeClr val="bg1"/>
                </a:solidFill>
                <a:latin typeface="Consolas" panose="020B0609020204030204" pitchFamily="49" charset="0"/>
                <a:cs typeface="Times New Roman" panose="02020603050405020304" pitchFamily="18" charset="0"/>
              </a:rPr>
              <a:t>3&gt;[,&lt;</a:t>
            </a:r>
            <a:r>
              <a:rPr lang="zh-CN" altLang="en-US" sz="2000" dirty="0">
                <a:solidFill>
                  <a:schemeClr val="bg1"/>
                </a:solidFill>
                <a:latin typeface="Consolas" panose="020B0609020204030204" pitchFamily="49" charset="0"/>
                <a:cs typeface="Times New Roman" panose="02020603050405020304" pitchFamily="18" charset="0"/>
              </a:rPr>
              <a:t>用户</a:t>
            </a:r>
            <a:r>
              <a:rPr lang="en-US" altLang="zh-CN" sz="2000" dirty="0">
                <a:solidFill>
                  <a:schemeClr val="bg1"/>
                </a:solidFill>
                <a:latin typeface="Consolas" panose="020B0609020204030204" pitchFamily="49" charset="0"/>
                <a:cs typeface="Times New Roman" panose="02020603050405020304" pitchFamily="18" charset="0"/>
              </a:rPr>
              <a:t>1&gt;]… </a:t>
            </a:r>
          </a:p>
          <a:p>
            <a:pPr marL="457200" indent="-457200" eaLnBrk="1" hangingPunct="1">
              <a:spcBef>
                <a:spcPct val="50000"/>
              </a:spcBef>
              <a:buClr>
                <a:schemeClr val="bg1"/>
              </a:buClr>
              <a:buSzTx/>
              <a:buFont typeface="+mj-lt"/>
              <a:buAutoNum type="arabicPeriod"/>
            </a:pPr>
            <a:r>
              <a:rPr lang="en-US" altLang="zh-CN" sz="2000" dirty="0">
                <a:solidFill>
                  <a:schemeClr val="bg1"/>
                </a:solidFill>
                <a:latin typeface="Consolas" panose="020B0609020204030204" pitchFamily="49" charset="0"/>
                <a:cs typeface="Times New Roman" panose="02020603050405020304" pitchFamily="18" charset="0"/>
              </a:rPr>
              <a:t>[</a:t>
            </a:r>
            <a:r>
              <a:rPr lang="en-US" altLang="zh-CN" sz="2000" dirty="0">
                <a:solidFill>
                  <a:srgbClr val="FF00FF"/>
                </a:solidFill>
                <a:latin typeface="Consolas" panose="020B0609020204030204" pitchFamily="49" charset="0"/>
                <a:cs typeface="Times New Roman" panose="02020603050405020304" pitchFamily="18" charset="0"/>
              </a:rPr>
              <a:t>WITH ADMIN OPTION</a:t>
            </a:r>
            <a:r>
              <a:rPr lang="en-US" altLang="zh-CN" sz="2000" dirty="0">
                <a:solidFill>
                  <a:schemeClr val="bg1"/>
                </a:solidFill>
                <a:latin typeface="Consolas" panose="020B0609020204030204" pitchFamily="49" charset="0"/>
                <a:cs typeface="Times New Roman" panose="02020603050405020304" pitchFamily="18" charset="0"/>
              </a:rPr>
              <a:t>]</a:t>
            </a:r>
            <a:endParaRPr lang="en-US" altLang="zh-CN" sz="2000" dirty="0" smtClean="0">
              <a:solidFill>
                <a:schemeClr val="bg1"/>
              </a:solidFill>
              <a:latin typeface="Consolas" panose="020B0609020204030204" pitchFamily="49" charset="0"/>
              <a:cs typeface="Times New Roman" panose="02020603050405020304" pitchFamily="18" charset="0"/>
            </a:endParaRPr>
          </a:p>
        </p:txBody>
      </p:sp>
      <p:sp>
        <p:nvSpPr>
          <p:cNvPr id="12"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44826" y="2954699"/>
            <a:ext cx="9217024" cy="2400657"/>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该语句把角色授予某用户，或授予另一个角色</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授予者是角色的创建者或拥有在这个角色上的</a:t>
            </a:r>
            <a:r>
              <a:rPr lang="en-US" altLang="zh-CN" sz="2000" dirty="0">
                <a:latin typeface="Times New Roman" panose="02020603050405020304" pitchFamily="18" charset="0"/>
                <a:cs typeface="Times New Roman" panose="02020603050405020304" pitchFamily="18" charset="0"/>
              </a:rPr>
              <a:t>ADMIN OPTION</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指定了</a:t>
            </a:r>
            <a:r>
              <a:rPr lang="en-US" altLang="zh-CN" sz="2000" dirty="0">
                <a:latin typeface="Times New Roman" panose="02020603050405020304" pitchFamily="18" charset="0"/>
                <a:cs typeface="Times New Roman" panose="02020603050405020304" pitchFamily="18" charset="0"/>
              </a:rPr>
              <a:t>WITH ADMIN OPTION</a:t>
            </a:r>
            <a:r>
              <a:rPr lang="zh-CN" altLang="en-US" sz="2000" dirty="0">
                <a:latin typeface="Times New Roman" panose="02020603050405020304" pitchFamily="18" charset="0"/>
                <a:cs typeface="Times New Roman" panose="02020603050405020304" pitchFamily="18" charset="0"/>
              </a:rPr>
              <a:t>则获得某种权限的角色或用户还可以把这种权限授予其他</a:t>
            </a:r>
            <a:r>
              <a:rPr lang="zh-CN" altLang="en-US" sz="2000" dirty="0" smtClean="0">
                <a:latin typeface="Times New Roman" panose="02020603050405020304" pitchFamily="18" charset="0"/>
                <a:cs typeface="Times New Roman" panose="02020603050405020304" pitchFamily="18" charset="0"/>
              </a:rPr>
              <a:t>角色</a:t>
            </a:r>
            <a:endParaRPr lang="zh-CN" altLang="en-US"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一个角色的权限：直接授予这个角色的全部权限加上其他</a:t>
            </a:r>
            <a:r>
              <a:rPr lang="zh-CN" altLang="en-US" sz="2000" dirty="0" smtClean="0">
                <a:latin typeface="Times New Roman" panose="02020603050405020304" pitchFamily="18" charset="0"/>
                <a:cs typeface="Times New Roman" panose="02020603050405020304" pitchFamily="18" charset="0"/>
              </a:rPr>
              <a:t>角色授予</a:t>
            </a:r>
            <a:r>
              <a:rPr lang="zh-CN" altLang="en-US" sz="2000" dirty="0">
                <a:latin typeface="Times New Roman" panose="02020603050405020304" pitchFamily="18" charset="0"/>
                <a:cs typeface="Times New Roman" panose="02020603050405020304" pitchFamily="18" charset="0"/>
              </a:rPr>
              <a:t>这个角色的全部权限</a:t>
            </a:r>
          </a:p>
        </p:txBody>
      </p:sp>
      <p:pic>
        <p:nvPicPr>
          <p:cNvPr id="5" name="Voic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8776" y="3689890"/>
            <a:ext cx="406400" cy="406400"/>
          </a:xfrm>
          <a:prstGeom prst="rect">
            <a:avLst/>
          </a:prstGeom>
        </p:spPr>
      </p:pic>
    </p:spTree>
    <p:extLst>
      <p:ext uri="{BB962C8B-B14F-4D97-AF65-F5344CB8AC3E}">
        <p14:creationId xmlns:p14="http://schemas.microsoft.com/office/powerpoint/2010/main" val="2334861764"/>
      </p:ext>
    </p:extLst>
  </p:cSld>
  <p:clrMapOvr>
    <a:masterClrMapping/>
  </p:clrMapOvr>
  <mc:AlternateContent xmlns:mc="http://schemas.openxmlformats.org/markup-compatibility/2006">
    <mc:Choice xmlns:p14="http://schemas.microsoft.com/office/powerpoint/2010/main" Requires="p14">
      <p:transition p14:dur="10" advTm="40000"/>
    </mc:Choice>
    <mc:Fallback>
      <p:transition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026" fill="hold"/>
                                        <p:tgtEl>
                                          <p:spTgt spid="5"/>
                                        </p:tgtEl>
                                      </p:cBhvr>
                                    </p:cmd>
                                  </p:childTnLst>
                                </p:cTn>
                              </p:par>
                              <p:par>
                                <p:cTn id="7" presetID="10" presetClass="entr" presetSubtype="0" fill="hold" grpId="0" nodeType="withEffect">
                                  <p:stCondLst>
                                    <p:cond delay="0"/>
                                  </p:stCondLst>
                                  <p:iterate type="lt">
                                    <p:tmPct val="17143"/>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22" presetClass="entr" presetSubtype="1" fill="hold" grpId="0" nodeType="withEffect">
                                  <p:stCondLst>
                                    <p:cond delay="51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000"/>
                                        <p:tgtEl>
                                          <p:spTgt spid="9"/>
                                        </p:tgtEl>
                                      </p:cBhvr>
                                    </p:animEffect>
                                  </p:childTnLst>
                                </p:cTn>
                              </p:par>
                              <p:par>
                                <p:cTn id="13" presetID="10" presetClass="entr" presetSubtype="0" fill="hold" grpId="0" nodeType="withEffect">
                                  <p:stCondLst>
                                    <p:cond delay="7600"/>
                                  </p:stCondLst>
                                  <p:iterate type="lt">
                                    <p:tmPct val="22437"/>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4" grpId="0"/>
      <p:bldP spid="9"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数据库角色</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角色权限的收回 </a:t>
            </a:r>
          </a:p>
        </p:txBody>
      </p:sp>
      <p:sp>
        <p:nvSpPr>
          <p:cNvPr id="9"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106744" cy="1323439"/>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rgbClr val="FFFF00"/>
                </a:solidFill>
                <a:latin typeface="Consolas" panose="020B0609020204030204" pitchFamily="49" charset="0"/>
                <a:cs typeface="Times New Roman" panose="02020603050405020304" pitchFamily="18" charset="0"/>
              </a:rPr>
              <a:t>REVOKE</a:t>
            </a:r>
            <a:r>
              <a:rPr lang="en-US" altLang="zh-CN" sz="2000" dirty="0">
                <a:solidFill>
                  <a:schemeClr val="bg1"/>
                </a:solidFill>
                <a:latin typeface="Consolas" panose="020B0609020204030204" pitchFamily="49" charset="0"/>
                <a:cs typeface="Times New Roman" panose="02020603050405020304" pitchFamily="18" charset="0"/>
              </a:rPr>
              <a:t> &lt;</a:t>
            </a:r>
            <a:r>
              <a:rPr lang="zh-CN" altLang="en-US" sz="2000" dirty="0">
                <a:solidFill>
                  <a:schemeClr val="bg1"/>
                </a:solidFill>
                <a:latin typeface="Consolas" panose="020B0609020204030204" pitchFamily="49" charset="0"/>
                <a:cs typeface="Times New Roman" panose="02020603050405020304" pitchFamily="18" charset="0"/>
              </a:rPr>
              <a:t>权限</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权限</a:t>
            </a:r>
            <a:r>
              <a:rPr lang="en-US" altLang="zh-CN" sz="2000" dirty="0">
                <a:solidFill>
                  <a:schemeClr val="bg1"/>
                </a:solidFill>
                <a:latin typeface="Consolas" panose="020B0609020204030204" pitchFamily="49" charset="0"/>
                <a:cs typeface="Times New Roman" panose="02020603050405020304" pitchFamily="18" charset="0"/>
              </a:rPr>
              <a:t>&gt;]…</a:t>
            </a:r>
          </a:p>
          <a:p>
            <a:pPr marL="457200" indent="-457200" eaLnBrk="1" hangingPunct="1">
              <a:spcBef>
                <a:spcPct val="50000"/>
              </a:spcBef>
              <a:buClr>
                <a:schemeClr val="bg1"/>
              </a:buClr>
              <a:buSzTx/>
              <a:buFont typeface="+mj-lt"/>
              <a:buAutoNum type="arabicPeriod"/>
            </a:pPr>
            <a:r>
              <a:rPr lang="en-US" altLang="zh-CN" sz="2000" dirty="0">
                <a:solidFill>
                  <a:srgbClr val="FFFF00"/>
                </a:solidFill>
                <a:latin typeface="Consolas" panose="020B0609020204030204" pitchFamily="49" charset="0"/>
                <a:cs typeface="Times New Roman" panose="02020603050405020304" pitchFamily="18" charset="0"/>
              </a:rPr>
              <a:t>ON </a:t>
            </a:r>
            <a:r>
              <a:rPr lang="en-US" altLang="zh-CN" sz="2000" dirty="0">
                <a:solidFill>
                  <a:schemeClr val="bg1"/>
                </a:solidFill>
                <a:latin typeface="Consolas" panose="020B0609020204030204" pitchFamily="49" charset="0"/>
                <a:cs typeface="Times New Roman" panose="02020603050405020304" pitchFamily="18" charset="0"/>
              </a:rPr>
              <a:t>&lt;</a:t>
            </a:r>
            <a:r>
              <a:rPr lang="zh-CN" altLang="en-US" sz="2000" dirty="0">
                <a:solidFill>
                  <a:schemeClr val="bg1"/>
                </a:solidFill>
                <a:latin typeface="Consolas" panose="020B0609020204030204" pitchFamily="49" charset="0"/>
                <a:cs typeface="Times New Roman" panose="02020603050405020304" pitchFamily="18" charset="0"/>
              </a:rPr>
              <a:t>对象类型</a:t>
            </a:r>
            <a:r>
              <a:rPr lang="en-US" altLang="zh-CN" sz="2000" dirty="0">
                <a:solidFill>
                  <a:schemeClr val="bg1"/>
                </a:solidFill>
                <a:latin typeface="Consolas" panose="020B0609020204030204" pitchFamily="49" charset="0"/>
                <a:cs typeface="Times New Roman" panose="02020603050405020304" pitchFamily="18" charset="0"/>
              </a:rPr>
              <a:t>&gt; &lt;</a:t>
            </a:r>
            <a:r>
              <a:rPr lang="zh-CN" altLang="en-US" sz="2000" dirty="0">
                <a:solidFill>
                  <a:schemeClr val="bg1"/>
                </a:solidFill>
                <a:latin typeface="Consolas" panose="020B0609020204030204" pitchFamily="49" charset="0"/>
                <a:cs typeface="Times New Roman" panose="02020603050405020304" pitchFamily="18" charset="0"/>
              </a:rPr>
              <a:t>对象名</a:t>
            </a:r>
            <a:r>
              <a:rPr lang="en-US" altLang="zh-CN" sz="2000" dirty="0">
                <a:solidFill>
                  <a:schemeClr val="bg1"/>
                </a:solidFill>
                <a:latin typeface="Consolas" panose="020B0609020204030204" pitchFamily="49" charset="0"/>
                <a:cs typeface="Times New Roman" panose="02020603050405020304" pitchFamily="18" charset="0"/>
              </a:rPr>
              <a:t>&gt;</a:t>
            </a:r>
          </a:p>
          <a:p>
            <a:pPr marL="457200" indent="-457200" eaLnBrk="1" hangingPunct="1">
              <a:spcBef>
                <a:spcPct val="50000"/>
              </a:spcBef>
              <a:buClr>
                <a:schemeClr val="bg1"/>
              </a:buClr>
              <a:buSzTx/>
              <a:buFont typeface="+mj-lt"/>
              <a:buAutoNum type="arabicPeriod"/>
            </a:pPr>
            <a:r>
              <a:rPr lang="en-US" altLang="zh-CN" sz="2000" dirty="0">
                <a:solidFill>
                  <a:srgbClr val="FFFF00"/>
                </a:solidFill>
                <a:latin typeface="Consolas" panose="020B0609020204030204" pitchFamily="49" charset="0"/>
                <a:cs typeface="Times New Roman" panose="02020603050405020304" pitchFamily="18" charset="0"/>
              </a:rPr>
              <a:t>FROM </a:t>
            </a:r>
            <a:r>
              <a:rPr lang="en-US" altLang="zh-CN" sz="2000" dirty="0">
                <a:solidFill>
                  <a:schemeClr val="bg1"/>
                </a:solidFill>
                <a:latin typeface="Consolas" panose="020B0609020204030204" pitchFamily="49" charset="0"/>
                <a:cs typeface="Times New Roman" panose="02020603050405020304" pitchFamily="18" charset="0"/>
              </a:rPr>
              <a:t>&lt;</a:t>
            </a:r>
            <a:r>
              <a:rPr lang="zh-CN" altLang="en-US" sz="2000" dirty="0">
                <a:solidFill>
                  <a:schemeClr val="bg1"/>
                </a:solidFill>
                <a:latin typeface="Consolas" panose="020B0609020204030204" pitchFamily="49" charset="0"/>
                <a:cs typeface="Times New Roman" panose="02020603050405020304" pitchFamily="18" charset="0"/>
              </a:rPr>
              <a:t>角色</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角色</a:t>
            </a:r>
            <a:r>
              <a:rPr lang="en-US" altLang="zh-CN" sz="2000" dirty="0">
                <a:solidFill>
                  <a:schemeClr val="bg1"/>
                </a:solidFill>
                <a:latin typeface="Consolas" panose="020B0609020204030204" pitchFamily="49" charset="0"/>
                <a:cs typeface="Times New Roman" panose="02020603050405020304" pitchFamily="18" charset="0"/>
              </a:rPr>
              <a:t>&gt;]…</a:t>
            </a:r>
            <a:endParaRPr lang="en-US" altLang="zh-CN" sz="2000" dirty="0" smtClean="0">
              <a:solidFill>
                <a:schemeClr val="bg1"/>
              </a:solidFill>
              <a:latin typeface="Consolas" panose="020B0609020204030204" pitchFamily="49" charset="0"/>
              <a:cs typeface="Times New Roman" panose="02020603050405020304" pitchFamily="18" charset="0"/>
            </a:endParaRPr>
          </a:p>
        </p:txBody>
      </p:sp>
      <p:sp>
        <p:nvSpPr>
          <p:cNvPr id="12"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44826" y="2954699"/>
            <a:ext cx="9217024"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用户可以回收角色的权限，从而修改角色拥有的权限</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REVOKE</a:t>
            </a:r>
            <a:r>
              <a:rPr lang="zh-CN" altLang="en-US" sz="2000" dirty="0">
                <a:latin typeface="Times New Roman" panose="02020603050405020304" pitchFamily="18" charset="0"/>
                <a:cs typeface="Times New Roman" panose="02020603050405020304" pitchFamily="18" charset="0"/>
              </a:rPr>
              <a:t>执行者</a:t>
            </a:r>
            <a:r>
              <a:rPr lang="zh-CN" altLang="en-US" sz="2000" dirty="0" smtClean="0">
                <a:latin typeface="Times New Roman" panose="02020603050405020304" pitchFamily="18" charset="0"/>
                <a:cs typeface="Times New Roman" panose="02020603050405020304" pitchFamily="18" charset="0"/>
              </a:rPr>
              <a:t>是</a:t>
            </a:r>
            <a:endParaRPr lang="en-US" altLang="zh-CN" sz="2000" dirty="0" smtClean="0">
              <a:latin typeface="Times New Roman" panose="02020603050405020304" pitchFamily="18" charset="0"/>
              <a:cs typeface="Times New Roman" panose="02020603050405020304" pitchFamily="18" charset="0"/>
            </a:endParaRPr>
          </a:p>
          <a:p>
            <a:pPr marL="0" indent="0" eaLnBrk="1" hangingPunct="1">
              <a:spcBef>
                <a:spcPct val="50000"/>
              </a:spcBef>
              <a:buSzTx/>
              <a:buNone/>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角色</a:t>
            </a:r>
            <a:r>
              <a:rPr lang="zh-CN" altLang="en-US" sz="2000" dirty="0">
                <a:latin typeface="Times New Roman" panose="02020603050405020304" pitchFamily="18" charset="0"/>
                <a:cs typeface="Times New Roman" panose="02020603050405020304" pitchFamily="18" charset="0"/>
              </a:rPr>
              <a:t>的创建</a:t>
            </a:r>
            <a:r>
              <a:rPr lang="zh-CN" altLang="en-US" sz="2000" dirty="0" smtClean="0">
                <a:latin typeface="Times New Roman" panose="02020603050405020304" pitchFamily="18" charset="0"/>
                <a:cs typeface="Times New Roman" panose="02020603050405020304" pitchFamily="18" charset="0"/>
              </a:rPr>
              <a:t>者</a:t>
            </a:r>
            <a:r>
              <a:rPr lang="zh-CN" altLang="en-US" sz="2000" dirty="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拥有</a:t>
            </a:r>
            <a:r>
              <a:rPr lang="zh-CN" altLang="en-US" sz="2000" dirty="0">
                <a:latin typeface="Times New Roman" panose="02020603050405020304" pitchFamily="18" charset="0"/>
                <a:cs typeface="Times New Roman" panose="02020603050405020304" pitchFamily="18" charset="0"/>
              </a:rPr>
              <a:t>在这个（些）角色上的</a:t>
            </a:r>
            <a:r>
              <a:rPr lang="en-US" altLang="zh-CN" sz="2000" dirty="0">
                <a:latin typeface="Times New Roman" panose="02020603050405020304" pitchFamily="18" charset="0"/>
                <a:cs typeface="Times New Roman" panose="02020603050405020304" pitchFamily="18" charset="0"/>
              </a:rPr>
              <a:t>ADMIN OPTION</a:t>
            </a:r>
            <a:endParaRPr lang="zh-CN" altLang="en-US" sz="2000" dirty="0">
              <a:latin typeface="Times New Roman" panose="02020603050405020304" pitchFamily="18" charset="0"/>
              <a:cs typeface="Times New Roman" panose="02020603050405020304" pitchFamily="18" charset="0"/>
            </a:endParaRPr>
          </a:p>
        </p:txBody>
      </p:sp>
      <p:pic>
        <p:nvPicPr>
          <p:cNvPr id="5" name="Voice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00744" y="3871738"/>
            <a:ext cx="406400" cy="406400"/>
          </a:xfrm>
          <a:prstGeom prst="rect">
            <a:avLst/>
          </a:prstGeom>
        </p:spPr>
      </p:pic>
    </p:spTree>
    <p:extLst>
      <p:ext uri="{BB962C8B-B14F-4D97-AF65-F5344CB8AC3E}">
        <p14:creationId xmlns:p14="http://schemas.microsoft.com/office/powerpoint/2010/main" val="1345840021"/>
      </p:ext>
    </p:extLst>
  </p:cSld>
  <p:clrMapOvr>
    <a:masterClrMapping/>
  </p:clrMapOvr>
  <mc:AlternateContent xmlns:mc="http://schemas.openxmlformats.org/markup-compatibility/2006">
    <mc:Choice xmlns:p14="http://schemas.microsoft.com/office/powerpoint/2010/main" Requires="p14">
      <p:transition p14:dur="0" advTm="44000"/>
    </mc:Choice>
    <mc:Fallback>
      <p:transition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420" fill="hold"/>
                                        <p:tgtEl>
                                          <p:spTgt spid="5"/>
                                        </p:tgtEl>
                                      </p:cBhvr>
                                    </p:cmd>
                                  </p:childTnLst>
                                </p:cTn>
                              </p:par>
                              <p:par>
                                <p:cTn id="7" presetID="10" presetClass="entr" presetSubtype="0" fill="hold" grpId="0" nodeType="withEffect">
                                  <p:stCondLst>
                                    <p:cond delay="0"/>
                                  </p:stCondLst>
                                  <p:iterate type="lt">
                                    <p:tmPct val="2381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22" presetClass="entr" presetSubtype="1" fill="hold" grpId="0" nodeType="withEffect">
                                  <p:stCondLst>
                                    <p:cond delay="36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000"/>
                                        <p:tgtEl>
                                          <p:spTgt spid="9"/>
                                        </p:tgtEl>
                                      </p:cBhvr>
                                    </p:animEffect>
                                  </p:childTnLst>
                                </p:cTn>
                              </p:par>
                              <p:par>
                                <p:cTn id="13" presetID="10" presetClass="entr" presetSubtype="0" fill="hold" grpId="0" nodeType="withEffect">
                                  <p:stCondLst>
                                    <p:cond delay="5700"/>
                                  </p:stCondLst>
                                  <p:iterate type="lt">
                                    <p:tmPct val="22437"/>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11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4" grpId="0"/>
      <p:bldP spid="9"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4.2.6</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强制存取控制方法</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强制</a:t>
            </a:r>
            <a:r>
              <a:rPr lang="zh-CN" altLang="en-US" sz="2400" b="1" dirty="0" smtClean="0">
                <a:latin typeface="Times New Roman" panose="02020603050405020304" pitchFamily="18" charset="0"/>
              </a:rPr>
              <a:t>存取控制</a:t>
            </a:r>
            <a:endParaRPr lang="zh-CN" altLang="en-US" sz="2400" b="1" dirty="0">
              <a:latin typeface="Times New Roman" panose="02020603050405020304" pitchFamily="18" charset="0"/>
            </a:endParaRP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317009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在强制存取控制中，数据库管理系统所管理的全部实体被分为主体和客体两大类</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主体是系统中的活动实体</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 数据库管理系统所管理的实际用户</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 代表用户的各</a:t>
            </a:r>
            <a:r>
              <a:rPr lang="zh-CN" altLang="en-US" sz="2000" dirty="0" smtClean="0">
                <a:latin typeface="Times New Roman" panose="02020603050405020304" pitchFamily="18" charset="0"/>
                <a:cs typeface="Times New Roman" panose="02020603050405020304" pitchFamily="18" charset="0"/>
              </a:rPr>
              <a:t>进程</a:t>
            </a:r>
            <a:endParaRPr lang="zh-CN" altLang="en-US"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客体是系统中的被动</a:t>
            </a:r>
            <a:r>
              <a:rPr lang="zh-CN" altLang="en-US" sz="2000" dirty="0" smtClean="0">
                <a:latin typeface="Times New Roman" panose="02020603050405020304" pitchFamily="18" charset="0"/>
                <a:cs typeface="Times New Roman" panose="02020603050405020304" pitchFamily="18" charset="0"/>
              </a:rPr>
              <a:t>实体</a:t>
            </a:r>
            <a:endParaRPr lang="en-US" altLang="zh-CN" sz="2000" dirty="0" smtClean="0">
              <a:latin typeface="Times New Roman" panose="02020603050405020304" pitchFamily="18" charset="0"/>
              <a:cs typeface="Times New Roman" panose="02020603050405020304" pitchFamily="18" charset="0"/>
            </a:endParaRP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 受</a:t>
            </a:r>
            <a:r>
              <a:rPr lang="zh-CN" altLang="en-US" sz="2000" dirty="0">
                <a:latin typeface="Times New Roman" panose="02020603050405020304" pitchFamily="18" charset="0"/>
                <a:cs typeface="Times New Roman" panose="02020603050405020304" pitchFamily="18" charset="0"/>
              </a:rPr>
              <a:t>主体操纵</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文件</a:t>
            </a:r>
            <a:r>
              <a:rPr lang="zh-CN" altLang="en-US" sz="2000" dirty="0">
                <a:latin typeface="Times New Roman" panose="02020603050405020304" pitchFamily="18" charset="0"/>
                <a:cs typeface="Times New Roman" panose="02020603050405020304" pitchFamily="18" charset="0"/>
              </a:rPr>
              <a:t>、基本表、索引、视图</a:t>
            </a:r>
          </a:p>
        </p:txBody>
      </p:sp>
      <p:pic>
        <p:nvPicPr>
          <p:cNvPr id="5" name="Voice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768" y="4156621"/>
            <a:ext cx="406400" cy="406400"/>
          </a:xfrm>
          <a:prstGeom prst="rect">
            <a:avLst/>
          </a:prstGeom>
        </p:spPr>
      </p:pic>
    </p:spTree>
    <p:extLst>
      <p:ext uri="{BB962C8B-B14F-4D97-AF65-F5344CB8AC3E}">
        <p14:creationId xmlns:p14="http://schemas.microsoft.com/office/powerpoint/2010/main" val="3368939139"/>
      </p:ext>
    </p:extLst>
  </p:cSld>
  <p:clrMapOvr>
    <a:masterClrMapping/>
  </p:clrMapOvr>
  <p:transition spd="slow" advTm="3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417" fill="hold"/>
                                        <p:tgtEl>
                                          <p:spTgt spid="5"/>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0"/>
                                  </p:stCondLst>
                                  <p:iterate type="lt">
                                    <p:tmPct val="13333"/>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par>
                                <p:cTn id="16" presetID="10" presetClass="entr" presetSubtype="0" fill="hold" grpId="0" nodeType="withEffect">
                                  <p:stCondLst>
                                    <p:cond delay="3100"/>
                                  </p:stCondLst>
                                  <p:iterate type="lt">
                                    <p:tmPct val="22437"/>
                                  </p:iterate>
                                  <p:childTnLst>
                                    <p:set>
                                      <p:cBhvr>
                                        <p:cTn id="17" dur="1" fill="hold">
                                          <p:stCondLst>
                                            <p:cond delay="0"/>
                                          </p:stCondLst>
                                        </p:cTn>
                                        <p:tgtEl>
                                          <p:spTgt spid="20"/>
                                        </p:tgtEl>
                                        <p:attrNameLst>
                                          <p:attrName>style.visibility</p:attrName>
                                        </p:attrNameLst>
                                      </p:cBhvr>
                                      <p:to>
                                        <p:strVal val="visible"/>
                                      </p:to>
                                    </p:set>
                                    <p:animEffect transition="in" filter="fade">
                                      <p:cBhvr>
                                        <p:cTn id="18" dur="1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bldLst>
      <p:bldP spid="2" grpId="0"/>
      <p:bldP spid="3" grpId="0"/>
      <p:bldP spid="4"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4.2.6</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强制存取控制方法</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强制存取控制规则</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86177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仅</a:t>
            </a:r>
            <a:r>
              <a:rPr lang="zh-CN" altLang="en-US" sz="2000" dirty="0">
                <a:latin typeface="Times New Roman" panose="02020603050405020304" pitchFamily="18" charset="0"/>
                <a:cs typeface="Times New Roman" panose="02020603050405020304" pitchFamily="18" charset="0"/>
              </a:rPr>
              <a:t>当主体的许可证级别大于或等于客体的密级时，该主体才能读取相应的客体</a:t>
            </a:r>
          </a:p>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仅</a:t>
            </a:r>
            <a:r>
              <a:rPr lang="zh-CN" altLang="en-US" sz="2000" dirty="0">
                <a:latin typeface="Times New Roman" panose="02020603050405020304" pitchFamily="18" charset="0"/>
                <a:cs typeface="Times New Roman" panose="02020603050405020304" pitchFamily="18" charset="0"/>
              </a:rPr>
              <a:t>当主体的许可证级别小于或等于客体的密级时，该主体才能写相应的客体</a:t>
            </a:r>
          </a:p>
        </p:txBody>
      </p:sp>
      <p:pic>
        <p:nvPicPr>
          <p:cNvPr id="5" name="Voice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768" y="3997326"/>
            <a:ext cx="406400" cy="406400"/>
          </a:xfrm>
          <a:prstGeom prst="rect">
            <a:avLst/>
          </a:prstGeom>
        </p:spPr>
      </p:pic>
    </p:spTree>
    <p:extLst>
      <p:ext uri="{BB962C8B-B14F-4D97-AF65-F5344CB8AC3E}">
        <p14:creationId xmlns:p14="http://schemas.microsoft.com/office/powerpoint/2010/main" val="1396244236"/>
      </p:ext>
    </p:extLst>
  </p:cSld>
  <p:clrMapOvr>
    <a:masterClrMapping/>
  </p:clrMapOvr>
  <mc:AlternateContent xmlns:mc="http://schemas.openxmlformats.org/markup-compatibility/2006">
    <mc:Choice xmlns:p14="http://schemas.microsoft.com/office/powerpoint/2010/main" Requires="p14">
      <p:transition p14:dur="0" advTm="25000"/>
    </mc:Choice>
    <mc:Fallback>
      <p:transition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745" fill="hold"/>
                                        <p:tgtEl>
                                          <p:spTgt spid="5"/>
                                        </p:tgtEl>
                                      </p:cBhvr>
                                    </p:cmd>
                                  </p:childTnLst>
                                </p:cTn>
                              </p:par>
                              <p:par>
                                <p:cTn id="7" presetID="10" presetClass="entr" presetSubtype="0" fill="hold" grpId="0" nodeType="withEffect">
                                  <p:stCondLst>
                                    <p:cond delay="0"/>
                                  </p:stCondLst>
                                  <p:iterate type="lt">
                                    <p:tmPct val="11429"/>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10" presetClass="entr" presetSubtype="0" fill="hold" grpId="0" nodeType="withEffect">
                                  <p:stCondLst>
                                    <p:cond delay="2700"/>
                                  </p:stCondLst>
                                  <p:iterate type="lt">
                                    <p:tmPct val="22437"/>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1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4"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9876" y="260648"/>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en-US" altLang="zh-CN" sz="3200" b="1" dirty="0">
                <a:latin typeface="Times New Roman" panose="02020603050405020304" pitchFamily="18" charset="0"/>
              </a:rPr>
              <a:t> </a:t>
            </a:r>
            <a:r>
              <a:rPr lang="zh-CN" altLang="en-US" sz="3200" dirty="0">
                <a:solidFill>
                  <a:schemeClr val="bg1"/>
                </a:solidFill>
                <a:latin typeface="Times New Roman" panose="02020603050405020304" pitchFamily="18" charset="0"/>
                <a:ea typeface="华文行楷" panose="02010800040101010101" pitchFamily="2" charset="-122"/>
              </a:rPr>
              <a:t>知识点检测</a:t>
            </a:r>
          </a:p>
        </p:txBody>
      </p:sp>
      <p:sp>
        <p:nvSpPr>
          <p:cNvPr id="4" name="文本框 3"/>
          <p:cNvSpPr txBox="1"/>
          <p:nvPr/>
        </p:nvSpPr>
        <p:spPr>
          <a:xfrm>
            <a:off x="1002633" y="836712"/>
            <a:ext cx="9989911" cy="957250"/>
          </a:xfrm>
          <a:prstGeom prst="rect">
            <a:avLst/>
          </a:prstGeom>
          <a:noFill/>
        </p:spPr>
        <p:txBody>
          <a:bodyPr wrap="square" rtlCol="0">
            <a:spAutoFit/>
          </a:bodyPr>
          <a:lstStyle/>
          <a:p>
            <a:pPr>
              <a:lnSpc>
                <a:spcPct val="150000"/>
              </a:lnSpc>
            </a:pPr>
            <a:r>
              <a:rPr lang="zh-CN" altLang="en-US" sz="2000" b="1" dirty="0">
                <a:latin typeface="Times New Roman" panose="02020603050405020304" pitchFamily="18" charset="0"/>
                <a:cs typeface="Times New Roman" panose="02020603050405020304" pitchFamily="18" charset="0"/>
                <a:sym typeface="Calibri" pitchFamily="34" charset="0"/>
              </a:rPr>
              <a:t>通过角色来实现将一组权限授予一个用户。</a:t>
            </a:r>
          </a:p>
          <a:p>
            <a:pPr>
              <a:lnSpc>
                <a:spcPct val="150000"/>
              </a:lnSpc>
            </a:pPr>
            <a:endParaRPr lang="zh-CN" altLang="en-US" sz="2000" b="1" dirty="0">
              <a:latin typeface="Times New Roman" panose="02020603050405020304" pitchFamily="18" charset="0"/>
              <a:cs typeface="Times New Roman" panose="02020603050405020304" pitchFamily="18" charset="0"/>
              <a:sym typeface="Calibri" pitchFamily="34" charset="0"/>
            </a:endParaRPr>
          </a:p>
        </p:txBody>
      </p:sp>
      <p:sp>
        <p:nvSpPr>
          <p:cNvPr id="6" name="文本框 5"/>
          <p:cNvSpPr txBox="1"/>
          <p:nvPr/>
        </p:nvSpPr>
        <p:spPr>
          <a:xfrm>
            <a:off x="191344" y="6237312"/>
            <a:ext cx="3600400" cy="369332"/>
          </a:xfrm>
          <a:prstGeom prst="rect">
            <a:avLst/>
          </a:prstGeom>
          <a:noFill/>
        </p:spPr>
        <p:txBody>
          <a:bodyPr wrap="square" rtlCol="0">
            <a:spAutoFit/>
          </a:bodyPr>
          <a:lstStyle/>
          <a:p>
            <a:r>
              <a:rPr lang="zh-CN" altLang="en-US" b="1" dirty="0">
                <a:solidFill>
                  <a:schemeClr val="bg1"/>
                </a:solidFill>
                <a:latin typeface="Times New Roman" panose="02020603050405020304" pitchFamily="18" charset="0"/>
                <a:ea typeface="+mj-ea"/>
              </a:rPr>
              <a:t>    答案  </a:t>
            </a:r>
            <a:r>
              <a:rPr lang="en-US" altLang="zh-CN" b="1" dirty="0">
                <a:solidFill>
                  <a:schemeClr val="bg1"/>
                </a:solidFill>
                <a:latin typeface="Times New Roman" panose="02020603050405020304" pitchFamily="18" charset="0"/>
                <a:ea typeface="+mj-ea"/>
              </a:rPr>
              <a:t>  </a:t>
            </a:r>
            <a:r>
              <a:rPr lang="zh-CN" altLang="en-US" b="1" dirty="0">
                <a:solidFill>
                  <a:schemeClr val="bg1"/>
                </a:solidFill>
                <a:latin typeface="Times New Roman" panose="02020603050405020304" pitchFamily="18" charset="0"/>
                <a:ea typeface="+mj-ea"/>
              </a:rPr>
              <a:t>解析  </a:t>
            </a:r>
            <a:r>
              <a:rPr lang="en-US" altLang="zh-CN" b="1" dirty="0" smtClean="0">
                <a:solidFill>
                  <a:srgbClr val="0071C1"/>
                </a:solidFill>
                <a:latin typeface="Times New Roman" panose="02020603050405020304" pitchFamily="18" charset="0"/>
              </a:rPr>
              <a:t>  </a:t>
            </a:r>
            <a:r>
              <a:rPr lang="en-US" altLang="zh-CN" b="1" dirty="0" smtClean="0">
                <a:solidFill>
                  <a:schemeClr val="bg1"/>
                </a:solidFill>
                <a:latin typeface="Times New Roman" panose="02020603050405020304" pitchFamily="18" charset="0"/>
              </a:rPr>
              <a:t> </a:t>
            </a:r>
            <a:r>
              <a:rPr lang="zh-CN" altLang="en-US" b="1" dirty="0">
                <a:solidFill>
                  <a:schemeClr val="bg1"/>
                </a:solidFill>
                <a:latin typeface="Times New Roman" panose="02020603050405020304" pitchFamily="18" charset="0"/>
              </a:rPr>
              <a:t>下一题</a:t>
            </a:r>
            <a:r>
              <a:rPr lang="zh-CN" altLang="en-US" b="1" dirty="0">
                <a:solidFill>
                  <a:schemeClr val="bg1"/>
                </a:solidFill>
                <a:latin typeface="Times New Roman" panose="02020603050405020304" pitchFamily="18" charset="0"/>
                <a:ea typeface="+mj-ea"/>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sp>
        <p:nvSpPr>
          <p:cNvPr id="9" name="矩形 8"/>
          <p:cNvSpPr/>
          <p:nvPr/>
        </p:nvSpPr>
        <p:spPr>
          <a:xfrm>
            <a:off x="1055440" y="6269250"/>
            <a:ext cx="649537"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解析</a:t>
            </a:r>
            <a:endParaRPr lang="zh-CN" altLang="en-US" dirty="0">
              <a:latin typeface="Times New Roman" panose="02020603050405020304" pitchFamily="18" charset="0"/>
            </a:endParaRPr>
          </a:p>
        </p:txBody>
      </p:sp>
      <p:sp>
        <p:nvSpPr>
          <p:cNvPr id="12" name="矩形 11"/>
          <p:cNvSpPr/>
          <p:nvPr/>
        </p:nvSpPr>
        <p:spPr>
          <a:xfrm>
            <a:off x="1064444" y="1405220"/>
            <a:ext cx="10133926" cy="4832092"/>
          </a:xfrm>
          <a:prstGeom prst="rect">
            <a:avLst/>
          </a:prstGeom>
          <a:solidFill>
            <a:schemeClr val="bg2">
              <a:lumMod val="20000"/>
              <a:lumOff val="80000"/>
            </a:schemeClr>
          </a:solidFill>
        </p:spPr>
        <p:txBody>
          <a:bodyPr wrap="square">
            <a:spAutoFit/>
          </a:bodyPr>
          <a:lstStyle/>
          <a:p>
            <a:pPr>
              <a:lnSpc>
                <a:spcPct val="110000"/>
              </a:lnSpc>
            </a:pPr>
            <a:r>
              <a:rPr lang="en-US" altLang="zh-CN" sz="2000" b="1" dirty="0" smtClean="0">
                <a:solidFill>
                  <a:srgbClr val="333333"/>
                </a:solidFill>
                <a:latin typeface="Times New Roman" panose="02020603050405020304" pitchFamily="18" charset="0"/>
                <a:ea typeface="+mj-ea"/>
                <a:cs typeface="Times New Roman" panose="02020603050405020304" pitchFamily="18" charset="0"/>
              </a:rPr>
              <a:t>【</a:t>
            </a:r>
            <a:r>
              <a:rPr lang="zh-CN" altLang="en-US" sz="2000" b="1" dirty="0" smtClean="0">
                <a:solidFill>
                  <a:srgbClr val="0071C1"/>
                </a:solidFill>
                <a:latin typeface="Times New Roman" panose="02020603050405020304" pitchFamily="18" charset="0"/>
                <a:ea typeface="+mj-ea"/>
                <a:cs typeface="Times New Roman" panose="02020603050405020304" pitchFamily="18" charset="0"/>
              </a:rPr>
              <a:t>解析</a:t>
            </a:r>
            <a:r>
              <a:rPr lang="en-US" altLang="zh-CN" sz="2000" b="1" dirty="0" smtClean="0">
                <a:solidFill>
                  <a:srgbClr val="333333"/>
                </a:solidFill>
                <a:latin typeface="Times New Roman" panose="02020603050405020304" pitchFamily="18" charset="0"/>
                <a:ea typeface="+mj-ea"/>
                <a:cs typeface="Times New Roman" panose="02020603050405020304" pitchFamily="18" charset="0"/>
              </a:rPr>
              <a:t>】</a:t>
            </a:r>
            <a:r>
              <a:rPr lang="zh-CN" altLang="en-US" sz="2000" b="1" dirty="0" smtClean="0">
                <a:solidFill>
                  <a:srgbClr val="333333"/>
                </a:solidFill>
                <a:latin typeface="Times New Roman" panose="02020603050405020304" pitchFamily="18" charset="0"/>
                <a:ea typeface="+mj-ea"/>
                <a:cs typeface="Times New Roman" panose="02020603050405020304" pitchFamily="18" charset="0"/>
              </a:rPr>
              <a:t>步骤如下：</a:t>
            </a:r>
            <a:endParaRPr lang="en-US" altLang="zh-CN" sz="2000" b="1" dirty="0" smtClean="0">
              <a:solidFill>
                <a:srgbClr val="333333"/>
              </a:solidFill>
              <a:latin typeface="Times New Roman" panose="02020603050405020304" pitchFamily="18" charset="0"/>
              <a:ea typeface="+mj-ea"/>
              <a:cs typeface="Times New Roman" panose="02020603050405020304" pitchFamily="18" charset="0"/>
            </a:endParaRPr>
          </a:p>
          <a:p>
            <a:pPr>
              <a:lnSpc>
                <a:spcPct val="110000"/>
              </a:lnSpc>
            </a:pPr>
            <a:r>
              <a:rPr lang="zh-CN" altLang="en-US" sz="2000" b="1" dirty="0">
                <a:latin typeface="Times New Roman" panose="02020603050405020304" pitchFamily="18" charset="0"/>
                <a:cs typeface="Times New Roman" panose="02020603050405020304" pitchFamily="18" charset="0"/>
                <a:sym typeface="Calibri" pitchFamily="34" charset="0"/>
              </a:rPr>
              <a:t>（</a:t>
            </a:r>
            <a:r>
              <a:rPr lang="en-US" altLang="zh-CN" sz="2000" b="1" dirty="0">
                <a:latin typeface="Times New Roman" panose="02020603050405020304" pitchFamily="18" charset="0"/>
                <a:cs typeface="Times New Roman" panose="02020603050405020304" pitchFamily="18" charset="0"/>
                <a:sym typeface="Calibri" pitchFamily="34" charset="0"/>
              </a:rPr>
              <a:t>1</a:t>
            </a:r>
            <a:r>
              <a:rPr lang="zh-CN" altLang="en-US" sz="2000" b="1" dirty="0">
                <a:latin typeface="Times New Roman" panose="02020603050405020304" pitchFamily="18" charset="0"/>
                <a:cs typeface="Times New Roman" panose="02020603050405020304" pitchFamily="18" charset="0"/>
                <a:sym typeface="Calibri" pitchFamily="34" charset="0"/>
              </a:rPr>
              <a:t>）首先创建一个角色 </a:t>
            </a:r>
            <a:r>
              <a:rPr lang="en-US" altLang="zh-CN" sz="2000" b="1" dirty="0">
                <a:latin typeface="Times New Roman" panose="02020603050405020304" pitchFamily="18" charset="0"/>
                <a:cs typeface="Times New Roman" panose="02020603050405020304" pitchFamily="18" charset="0"/>
                <a:sym typeface="Calibri" pitchFamily="34" charset="0"/>
              </a:rPr>
              <a:t>R1</a:t>
            </a:r>
          </a:p>
          <a:p>
            <a:pPr>
              <a:lnSpc>
                <a:spcPct val="110000"/>
              </a:lnSpc>
            </a:pPr>
            <a:r>
              <a:rPr lang="en-US" altLang="zh-CN" sz="2000" b="1" dirty="0">
                <a:latin typeface="Times New Roman" panose="02020603050405020304" pitchFamily="18" charset="0"/>
                <a:cs typeface="Times New Roman" panose="02020603050405020304" pitchFamily="18" charset="0"/>
                <a:sym typeface="Calibri" pitchFamily="34" charset="0"/>
              </a:rPr>
              <a:t>    	  CREATE  ROLE  R1;</a:t>
            </a:r>
          </a:p>
          <a:p>
            <a:pPr>
              <a:lnSpc>
                <a:spcPct val="110000"/>
              </a:lnSpc>
            </a:pPr>
            <a:r>
              <a:rPr lang="zh-CN" altLang="en-US" sz="2000" b="1" dirty="0">
                <a:latin typeface="Times New Roman" panose="02020603050405020304" pitchFamily="18" charset="0"/>
                <a:cs typeface="Times New Roman" panose="02020603050405020304" pitchFamily="18" charset="0"/>
                <a:sym typeface="Calibri" pitchFamily="34" charset="0"/>
              </a:rPr>
              <a:t>（</a:t>
            </a:r>
            <a:r>
              <a:rPr lang="en-US" altLang="zh-CN" sz="2000" b="1" dirty="0">
                <a:latin typeface="Times New Roman" panose="02020603050405020304" pitchFamily="18" charset="0"/>
                <a:cs typeface="Times New Roman" panose="02020603050405020304" pitchFamily="18" charset="0"/>
                <a:sym typeface="Calibri" pitchFamily="34" charset="0"/>
              </a:rPr>
              <a:t>2</a:t>
            </a:r>
            <a:r>
              <a:rPr lang="zh-CN" altLang="en-US" sz="2000" b="1" dirty="0">
                <a:latin typeface="Times New Roman" panose="02020603050405020304" pitchFamily="18" charset="0"/>
                <a:cs typeface="Times New Roman" panose="02020603050405020304" pitchFamily="18" charset="0"/>
                <a:sym typeface="Calibri" pitchFamily="34" charset="0"/>
              </a:rPr>
              <a:t>）然后使用</a:t>
            </a:r>
            <a:r>
              <a:rPr lang="en-US" altLang="zh-CN" sz="2000" b="1" dirty="0">
                <a:latin typeface="Times New Roman" panose="02020603050405020304" pitchFamily="18" charset="0"/>
                <a:cs typeface="Times New Roman" panose="02020603050405020304" pitchFamily="18" charset="0"/>
                <a:sym typeface="Calibri" pitchFamily="34" charset="0"/>
              </a:rPr>
              <a:t>GRANT</a:t>
            </a:r>
            <a:r>
              <a:rPr lang="zh-CN" altLang="en-US" sz="2000" b="1" dirty="0">
                <a:latin typeface="Times New Roman" panose="02020603050405020304" pitchFamily="18" charset="0"/>
                <a:cs typeface="Times New Roman" panose="02020603050405020304" pitchFamily="18" charset="0"/>
                <a:sym typeface="Calibri" pitchFamily="34" charset="0"/>
              </a:rPr>
              <a:t>语句，使角色</a:t>
            </a:r>
            <a:r>
              <a:rPr lang="en-US" altLang="zh-CN" sz="2000" b="1" dirty="0">
                <a:latin typeface="Times New Roman" panose="02020603050405020304" pitchFamily="18" charset="0"/>
                <a:cs typeface="Times New Roman" panose="02020603050405020304" pitchFamily="18" charset="0"/>
                <a:sym typeface="Calibri" pitchFamily="34" charset="0"/>
              </a:rPr>
              <a:t>R1</a:t>
            </a:r>
            <a:r>
              <a:rPr lang="zh-CN" altLang="en-US" sz="2000" b="1" dirty="0">
                <a:latin typeface="Times New Roman" panose="02020603050405020304" pitchFamily="18" charset="0"/>
                <a:cs typeface="Times New Roman" panose="02020603050405020304" pitchFamily="18" charset="0"/>
                <a:sym typeface="Calibri" pitchFamily="34" charset="0"/>
              </a:rPr>
              <a:t>拥有</a:t>
            </a:r>
            <a:r>
              <a:rPr lang="en-US" altLang="zh-CN" sz="2000" b="1" dirty="0">
                <a:latin typeface="Times New Roman" panose="02020603050405020304" pitchFamily="18" charset="0"/>
                <a:cs typeface="Times New Roman" panose="02020603050405020304" pitchFamily="18" charset="0"/>
                <a:sym typeface="Calibri" pitchFamily="34" charset="0"/>
              </a:rPr>
              <a:t>Student</a:t>
            </a:r>
            <a:r>
              <a:rPr lang="zh-CN" altLang="en-US" sz="2000" b="1" dirty="0">
                <a:latin typeface="Times New Roman" panose="02020603050405020304" pitchFamily="18" charset="0"/>
                <a:cs typeface="Times New Roman" panose="02020603050405020304" pitchFamily="18" charset="0"/>
                <a:sym typeface="Calibri" pitchFamily="34" charset="0"/>
              </a:rPr>
              <a:t>表</a:t>
            </a:r>
            <a:r>
              <a:rPr lang="zh-CN" altLang="en-US" sz="2000" b="1" dirty="0" smtClean="0">
                <a:latin typeface="Times New Roman" panose="02020603050405020304" pitchFamily="18" charset="0"/>
                <a:cs typeface="Times New Roman" panose="02020603050405020304" pitchFamily="18" charset="0"/>
                <a:sym typeface="Calibri" pitchFamily="34" charset="0"/>
              </a:rPr>
              <a:t>的</a:t>
            </a:r>
            <a:endParaRPr lang="en-US" altLang="zh-CN" sz="2000" b="1" dirty="0" smtClean="0">
              <a:latin typeface="Times New Roman" panose="02020603050405020304" pitchFamily="18" charset="0"/>
              <a:cs typeface="Times New Roman" panose="02020603050405020304" pitchFamily="18" charset="0"/>
              <a:sym typeface="Calibri" pitchFamily="34" charset="0"/>
            </a:endParaRPr>
          </a:p>
          <a:p>
            <a:pPr>
              <a:lnSpc>
                <a:spcPct val="110000"/>
              </a:lnSpc>
            </a:pPr>
            <a:r>
              <a:rPr lang="zh-CN" altLang="en-US" sz="2000" b="1" dirty="0">
                <a:latin typeface="Times New Roman" panose="02020603050405020304" pitchFamily="18" charset="0"/>
                <a:cs typeface="Times New Roman" panose="02020603050405020304" pitchFamily="18" charset="0"/>
                <a:sym typeface="Calibri" pitchFamily="34" charset="0"/>
              </a:rPr>
              <a:t>	</a:t>
            </a:r>
            <a:r>
              <a:rPr lang="en-US" altLang="zh-CN" sz="2000" b="1" dirty="0">
                <a:latin typeface="Times New Roman" panose="02020603050405020304" pitchFamily="18" charset="0"/>
                <a:cs typeface="Times New Roman" panose="02020603050405020304" pitchFamily="18" charset="0"/>
                <a:sym typeface="Calibri" pitchFamily="34" charset="0"/>
              </a:rPr>
              <a:t>SELECT</a:t>
            </a:r>
            <a:r>
              <a:rPr lang="zh-CN" altLang="en-US" sz="2000" b="1" dirty="0">
                <a:latin typeface="Times New Roman" panose="02020603050405020304" pitchFamily="18" charset="0"/>
                <a:cs typeface="Times New Roman" panose="02020603050405020304" pitchFamily="18" charset="0"/>
                <a:sym typeface="Calibri" pitchFamily="34" charset="0"/>
              </a:rPr>
              <a:t>、</a:t>
            </a:r>
            <a:r>
              <a:rPr lang="en-US" altLang="zh-CN" sz="2000" b="1" dirty="0">
                <a:latin typeface="Times New Roman" panose="02020603050405020304" pitchFamily="18" charset="0"/>
                <a:cs typeface="Times New Roman" panose="02020603050405020304" pitchFamily="18" charset="0"/>
                <a:sym typeface="Calibri" pitchFamily="34" charset="0"/>
              </a:rPr>
              <a:t>UPDATE</a:t>
            </a:r>
            <a:r>
              <a:rPr lang="zh-CN" altLang="en-US" sz="2000" b="1" dirty="0">
                <a:latin typeface="Times New Roman" panose="02020603050405020304" pitchFamily="18" charset="0"/>
                <a:cs typeface="Times New Roman" panose="02020603050405020304" pitchFamily="18" charset="0"/>
                <a:sym typeface="Calibri" pitchFamily="34" charset="0"/>
              </a:rPr>
              <a:t>、</a:t>
            </a:r>
            <a:r>
              <a:rPr lang="en-US" altLang="zh-CN" sz="2000" b="1" dirty="0">
                <a:latin typeface="Times New Roman" panose="02020603050405020304" pitchFamily="18" charset="0"/>
                <a:cs typeface="Times New Roman" panose="02020603050405020304" pitchFamily="18" charset="0"/>
                <a:sym typeface="Calibri" pitchFamily="34" charset="0"/>
              </a:rPr>
              <a:t>INSERT</a:t>
            </a:r>
            <a:r>
              <a:rPr lang="zh-CN" altLang="en-US" sz="2000" b="1" dirty="0" smtClean="0">
                <a:latin typeface="Times New Roman" panose="02020603050405020304" pitchFamily="18" charset="0"/>
                <a:cs typeface="Times New Roman" panose="02020603050405020304" pitchFamily="18" charset="0"/>
                <a:sym typeface="Calibri" pitchFamily="34" charset="0"/>
              </a:rPr>
              <a:t>权限</a:t>
            </a:r>
            <a:endParaRPr lang="zh-CN" altLang="en-US" sz="2000" b="1" dirty="0">
              <a:latin typeface="Times New Roman" panose="02020603050405020304" pitchFamily="18" charset="0"/>
              <a:cs typeface="Times New Roman" panose="02020603050405020304" pitchFamily="18" charset="0"/>
              <a:sym typeface="Calibri" pitchFamily="34" charset="0"/>
            </a:endParaRPr>
          </a:p>
          <a:p>
            <a:pPr>
              <a:lnSpc>
                <a:spcPct val="110000"/>
              </a:lnSpc>
            </a:pPr>
            <a:r>
              <a:rPr lang="zh-CN" altLang="en-US" sz="2000" b="1" dirty="0">
                <a:latin typeface="Times New Roman" panose="02020603050405020304" pitchFamily="18" charset="0"/>
                <a:cs typeface="Times New Roman" panose="02020603050405020304" pitchFamily="18" charset="0"/>
                <a:sym typeface="Calibri" pitchFamily="34" charset="0"/>
              </a:rPr>
              <a:t>      </a:t>
            </a:r>
            <a:r>
              <a:rPr lang="zh-CN" altLang="en-US" sz="2000" b="1" dirty="0" smtClean="0">
                <a:latin typeface="Times New Roman" panose="02020603050405020304" pitchFamily="18" charset="0"/>
                <a:cs typeface="Times New Roman" panose="02020603050405020304" pitchFamily="18" charset="0"/>
                <a:sym typeface="Calibri" pitchFamily="34" charset="0"/>
              </a:rPr>
              <a:t>         </a:t>
            </a:r>
            <a:r>
              <a:rPr lang="en-US" altLang="zh-CN" sz="2000" b="1" dirty="0">
                <a:latin typeface="Times New Roman" panose="02020603050405020304" pitchFamily="18" charset="0"/>
                <a:cs typeface="Times New Roman" panose="02020603050405020304" pitchFamily="18" charset="0"/>
                <a:sym typeface="Calibri" pitchFamily="34" charset="0"/>
              </a:rPr>
              <a:t>GRANT SELECT, UPDATE, INSERT </a:t>
            </a:r>
          </a:p>
          <a:p>
            <a:pPr>
              <a:lnSpc>
                <a:spcPct val="110000"/>
              </a:lnSpc>
            </a:pPr>
            <a:r>
              <a:rPr lang="en-US" altLang="zh-CN" sz="2000" b="1" dirty="0">
                <a:latin typeface="Times New Roman" panose="02020603050405020304" pitchFamily="18" charset="0"/>
                <a:cs typeface="Times New Roman" panose="02020603050405020304" pitchFamily="18" charset="0"/>
                <a:sym typeface="Calibri" pitchFamily="34" charset="0"/>
              </a:rPr>
              <a:t>    	 ON TABLE Student </a:t>
            </a:r>
          </a:p>
          <a:p>
            <a:pPr>
              <a:lnSpc>
                <a:spcPct val="110000"/>
              </a:lnSpc>
            </a:pPr>
            <a:r>
              <a:rPr lang="en-US" altLang="zh-CN" sz="2000" b="1" dirty="0">
                <a:latin typeface="Times New Roman" panose="02020603050405020304" pitchFamily="18" charset="0"/>
                <a:cs typeface="Times New Roman" panose="02020603050405020304" pitchFamily="18" charset="0"/>
                <a:sym typeface="Calibri" pitchFamily="34" charset="0"/>
              </a:rPr>
              <a:t>    	 TO R1</a:t>
            </a:r>
            <a:r>
              <a:rPr lang="en-US" altLang="zh-CN" sz="2000" b="1" dirty="0" smtClean="0">
                <a:latin typeface="Times New Roman" panose="02020603050405020304" pitchFamily="18" charset="0"/>
                <a:cs typeface="Times New Roman" panose="02020603050405020304" pitchFamily="18" charset="0"/>
                <a:sym typeface="Calibri" pitchFamily="34" charset="0"/>
              </a:rPr>
              <a:t>;</a:t>
            </a:r>
          </a:p>
          <a:p>
            <a:pPr>
              <a:lnSpc>
                <a:spcPct val="110000"/>
              </a:lnSpc>
            </a:pPr>
            <a:r>
              <a:rPr lang="zh-CN" altLang="en-US" sz="2000" b="1" dirty="0">
                <a:latin typeface="Times New Roman" panose="02020603050405020304" pitchFamily="18" charset="0"/>
                <a:cs typeface="Times New Roman" panose="02020603050405020304" pitchFamily="18" charset="0"/>
                <a:sym typeface="Calibri" pitchFamily="34" charset="0"/>
              </a:rPr>
              <a:t>（</a:t>
            </a:r>
            <a:r>
              <a:rPr lang="en-US" altLang="zh-CN" sz="2000" b="1" dirty="0">
                <a:latin typeface="Times New Roman" panose="02020603050405020304" pitchFamily="18" charset="0"/>
                <a:cs typeface="Times New Roman" panose="02020603050405020304" pitchFamily="18" charset="0"/>
                <a:sym typeface="Calibri" pitchFamily="34" charset="0"/>
              </a:rPr>
              <a:t>3</a:t>
            </a:r>
            <a:r>
              <a:rPr lang="zh-CN" altLang="en-US" sz="2000" b="1" dirty="0">
                <a:latin typeface="Times New Roman" panose="02020603050405020304" pitchFamily="18" charset="0"/>
                <a:cs typeface="Times New Roman" panose="02020603050405020304" pitchFamily="18" charset="0"/>
                <a:sym typeface="Calibri" pitchFamily="34" charset="0"/>
              </a:rPr>
              <a:t>）将这个角色授予王平，张明，赵玲。使他们具有角色</a:t>
            </a:r>
            <a:r>
              <a:rPr lang="en-US" altLang="zh-CN" sz="2000" b="1" dirty="0">
                <a:latin typeface="Times New Roman" panose="02020603050405020304" pitchFamily="18" charset="0"/>
                <a:cs typeface="Times New Roman" panose="02020603050405020304" pitchFamily="18" charset="0"/>
                <a:sym typeface="Calibri" pitchFamily="34" charset="0"/>
              </a:rPr>
              <a:t>R1</a:t>
            </a:r>
            <a:r>
              <a:rPr lang="zh-CN" altLang="en-US" sz="2000" b="1" dirty="0">
                <a:latin typeface="Times New Roman" panose="02020603050405020304" pitchFamily="18" charset="0"/>
                <a:cs typeface="Times New Roman" panose="02020603050405020304" pitchFamily="18" charset="0"/>
                <a:sym typeface="Calibri" pitchFamily="34" charset="0"/>
              </a:rPr>
              <a:t>所包含的全部权限</a:t>
            </a:r>
          </a:p>
          <a:p>
            <a:pPr>
              <a:lnSpc>
                <a:spcPct val="110000"/>
              </a:lnSpc>
            </a:pPr>
            <a:r>
              <a:rPr lang="zh-CN" altLang="en-US" sz="2000" b="1" dirty="0">
                <a:latin typeface="Times New Roman" panose="02020603050405020304" pitchFamily="18" charset="0"/>
                <a:cs typeface="Times New Roman" panose="02020603050405020304" pitchFamily="18" charset="0"/>
                <a:sym typeface="Calibri" pitchFamily="34" charset="0"/>
              </a:rPr>
              <a:t>    	 </a:t>
            </a:r>
            <a:r>
              <a:rPr lang="en-US" altLang="zh-CN" sz="2000" b="1" dirty="0">
                <a:latin typeface="Times New Roman" panose="02020603050405020304" pitchFamily="18" charset="0"/>
                <a:cs typeface="Times New Roman" panose="02020603050405020304" pitchFamily="18" charset="0"/>
                <a:sym typeface="Calibri" pitchFamily="34" charset="0"/>
              </a:rPr>
              <a:t>GRANT  R1 </a:t>
            </a:r>
          </a:p>
          <a:p>
            <a:pPr>
              <a:lnSpc>
                <a:spcPct val="110000"/>
              </a:lnSpc>
            </a:pPr>
            <a:r>
              <a:rPr lang="en-US" altLang="zh-CN" sz="2000" b="1" dirty="0">
                <a:latin typeface="Times New Roman" panose="02020603050405020304" pitchFamily="18" charset="0"/>
                <a:cs typeface="Times New Roman" panose="02020603050405020304" pitchFamily="18" charset="0"/>
                <a:sym typeface="Calibri" pitchFamily="34" charset="0"/>
              </a:rPr>
              <a:t>    	 TO </a:t>
            </a:r>
            <a:r>
              <a:rPr lang="zh-CN" altLang="en-US" sz="2000" b="1" dirty="0">
                <a:latin typeface="Times New Roman" panose="02020603050405020304" pitchFamily="18" charset="0"/>
                <a:cs typeface="Times New Roman" panose="02020603050405020304" pitchFamily="18" charset="0"/>
                <a:sym typeface="Calibri" pitchFamily="34" charset="0"/>
              </a:rPr>
              <a:t>王平</a:t>
            </a:r>
            <a:r>
              <a:rPr lang="en-US" altLang="zh-CN" sz="2000" b="1" dirty="0">
                <a:latin typeface="Times New Roman" panose="02020603050405020304" pitchFamily="18" charset="0"/>
                <a:cs typeface="Times New Roman" panose="02020603050405020304" pitchFamily="18" charset="0"/>
                <a:sym typeface="Calibri" pitchFamily="34" charset="0"/>
              </a:rPr>
              <a:t>,</a:t>
            </a:r>
            <a:r>
              <a:rPr lang="zh-CN" altLang="en-US" sz="2000" b="1" dirty="0">
                <a:latin typeface="Times New Roman" panose="02020603050405020304" pitchFamily="18" charset="0"/>
                <a:cs typeface="Times New Roman" panose="02020603050405020304" pitchFamily="18" charset="0"/>
                <a:sym typeface="Calibri" pitchFamily="34" charset="0"/>
              </a:rPr>
              <a:t>张明</a:t>
            </a:r>
            <a:r>
              <a:rPr lang="en-US" altLang="zh-CN" sz="2000" b="1" dirty="0">
                <a:latin typeface="Times New Roman" panose="02020603050405020304" pitchFamily="18" charset="0"/>
                <a:cs typeface="Times New Roman" panose="02020603050405020304" pitchFamily="18" charset="0"/>
                <a:sym typeface="Calibri" pitchFamily="34" charset="0"/>
              </a:rPr>
              <a:t>,</a:t>
            </a:r>
            <a:r>
              <a:rPr lang="zh-CN" altLang="en-US" sz="2000" b="1" dirty="0">
                <a:latin typeface="Times New Roman" panose="02020603050405020304" pitchFamily="18" charset="0"/>
                <a:cs typeface="Times New Roman" panose="02020603050405020304" pitchFamily="18" charset="0"/>
                <a:sym typeface="Calibri" pitchFamily="34" charset="0"/>
              </a:rPr>
              <a:t>赵玲</a:t>
            </a:r>
            <a:r>
              <a:rPr lang="en-US" altLang="zh-CN" sz="2000" b="1" dirty="0">
                <a:latin typeface="Times New Roman" panose="02020603050405020304" pitchFamily="18" charset="0"/>
                <a:cs typeface="Times New Roman" panose="02020603050405020304" pitchFamily="18" charset="0"/>
                <a:sym typeface="Calibri" pitchFamily="34" charset="0"/>
              </a:rPr>
              <a:t>;</a:t>
            </a:r>
          </a:p>
          <a:p>
            <a:pPr>
              <a:lnSpc>
                <a:spcPct val="110000"/>
              </a:lnSpc>
            </a:pPr>
            <a:r>
              <a:rPr lang="zh-CN" altLang="en-US" sz="2000" b="1" dirty="0">
                <a:latin typeface="Times New Roman" panose="02020603050405020304" pitchFamily="18" charset="0"/>
                <a:cs typeface="Times New Roman" panose="02020603050405020304" pitchFamily="18" charset="0"/>
                <a:sym typeface="Calibri" pitchFamily="34" charset="0"/>
              </a:rPr>
              <a:t>（</a:t>
            </a:r>
            <a:r>
              <a:rPr lang="en-US" altLang="zh-CN" sz="2000" b="1" dirty="0">
                <a:latin typeface="Times New Roman" panose="02020603050405020304" pitchFamily="18" charset="0"/>
                <a:cs typeface="Times New Roman" panose="02020603050405020304" pitchFamily="18" charset="0"/>
                <a:sym typeface="Calibri" pitchFamily="34" charset="0"/>
              </a:rPr>
              <a:t>4</a:t>
            </a:r>
            <a:r>
              <a:rPr lang="zh-CN" altLang="en-US" sz="2000" b="1" dirty="0">
                <a:latin typeface="Times New Roman" panose="02020603050405020304" pitchFamily="18" charset="0"/>
                <a:cs typeface="Times New Roman" panose="02020603050405020304" pitchFamily="18" charset="0"/>
                <a:sym typeface="Calibri" pitchFamily="34" charset="0"/>
              </a:rPr>
              <a:t>） 可以一次性通过</a:t>
            </a:r>
            <a:r>
              <a:rPr lang="en-US" altLang="zh-CN" sz="2000" b="1" dirty="0">
                <a:latin typeface="Times New Roman" panose="02020603050405020304" pitchFamily="18" charset="0"/>
                <a:cs typeface="Times New Roman" panose="02020603050405020304" pitchFamily="18" charset="0"/>
                <a:sym typeface="Calibri" pitchFamily="34" charset="0"/>
              </a:rPr>
              <a:t>R1</a:t>
            </a:r>
            <a:r>
              <a:rPr lang="zh-CN" altLang="en-US" sz="2000" b="1" dirty="0">
                <a:latin typeface="Times New Roman" panose="02020603050405020304" pitchFamily="18" charset="0"/>
                <a:cs typeface="Times New Roman" panose="02020603050405020304" pitchFamily="18" charset="0"/>
                <a:sym typeface="Calibri" pitchFamily="34" charset="0"/>
              </a:rPr>
              <a:t>来回收王平的这</a:t>
            </a:r>
            <a:r>
              <a:rPr lang="en-US" altLang="zh-CN" sz="2000" b="1" dirty="0">
                <a:latin typeface="Times New Roman" panose="02020603050405020304" pitchFamily="18" charset="0"/>
                <a:cs typeface="Times New Roman" panose="02020603050405020304" pitchFamily="18" charset="0"/>
                <a:sym typeface="Calibri" pitchFamily="34" charset="0"/>
              </a:rPr>
              <a:t>3</a:t>
            </a:r>
            <a:r>
              <a:rPr lang="zh-CN" altLang="en-US" sz="2000" b="1" dirty="0">
                <a:latin typeface="Times New Roman" panose="02020603050405020304" pitchFamily="18" charset="0"/>
                <a:cs typeface="Times New Roman" panose="02020603050405020304" pitchFamily="18" charset="0"/>
                <a:sym typeface="Calibri" pitchFamily="34" charset="0"/>
              </a:rPr>
              <a:t>个权限</a:t>
            </a:r>
          </a:p>
          <a:p>
            <a:pPr>
              <a:lnSpc>
                <a:spcPct val="110000"/>
              </a:lnSpc>
            </a:pPr>
            <a:r>
              <a:rPr lang="zh-CN" altLang="en-US" sz="2000" b="1" dirty="0">
                <a:latin typeface="Times New Roman" panose="02020603050405020304" pitchFamily="18" charset="0"/>
                <a:cs typeface="Times New Roman" panose="02020603050405020304" pitchFamily="18" charset="0"/>
                <a:sym typeface="Calibri" pitchFamily="34" charset="0"/>
              </a:rPr>
              <a:t>     	  </a:t>
            </a:r>
            <a:r>
              <a:rPr lang="en-US" altLang="zh-CN" sz="2000" b="1" dirty="0">
                <a:latin typeface="Times New Roman" panose="02020603050405020304" pitchFamily="18" charset="0"/>
                <a:cs typeface="Times New Roman" panose="02020603050405020304" pitchFamily="18" charset="0"/>
                <a:sym typeface="Calibri" pitchFamily="34" charset="0"/>
              </a:rPr>
              <a:t>REVOKE  R1 </a:t>
            </a:r>
          </a:p>
          <a:p>
            <a:pPr>
              <a:lnSpc>
                <a:spcPct val="110000"/>
              </a:lnSpc>
            </a:pPr>
            <a:r>
              <a:rPr lang="en-US" altLang="zh-CN" sz="2000" b="1" dirty="0">
                <a:latin typeface="Times New Roman" panose="02020603050405020304" pitchFamily="18" charset="0"/>
                <a:cs typeface="Times New Roman" panose="02020603050405020304" pitchFamily="18" charset="0"/>
                <a:sym typeface="Calibri" pitchFamily="34" charset="0"/>
              </a:rPr>
              <a:t>     	  FROM </a:t>
            </a:r>
            <a:r>
              <a:rPr lang="zh-CN" altLang="en-US" sz="2000" b="1" dirty="0">
                <a:latin typeface="Times New Roman" panose="02020603050405020304" pitchFamily="18" charset="0"/>
                <a:cs typeface="Times New Roman" panose="02020603050405020304" pitchFamily="18" charset="0"/>
                <a:sym typeface="Calibri" pitchFamily="34" charset="0"/>
              </a:rPr>
              <a:t>王平</a:t>
            </a:r>
            <a:r>
              <a:rPr lang="en-US" altLang="zh-CN" sz="2000" b="1" dirty="0">
                <a:latin typeface="Times New Roman" panose="02020603050405020304" pitchFamily="18" charset="0"/>
                <a:cs typeface="Times New Roman" panose="02020603050405020304" pitchFamily="18" charset="0"/>
                <a:sym typeface="Calibri" pitchFamily="34" charset="0"/>
              </a:rPr>
              <a:t>;</a:t>
            </a:r>
            <a:endParaRPr lang="zh-CN" altLang="en-US" sz="2000" b="1" dirty="0">
              <a:latin typeface="Times New Roman" panose="02020603050405020304" pitchFamily="18" charset="0"/>
              <a:cs typeface="Times New Roman" panose="02020603050405020304" pitchFamily="18" charset="0"/>
              <a:sym typeface="Calibri" pitchFamily="34" charset="0"/>
            </a:endParaRPr>
          </a:p>
        </p:txBody>
      </p:sp>
    </p:spTree>
    <p:extLst>
      <p:ext uri="{BB962C8B-B14F-4D97-AF65-F5344CB8AC3E}">
        <p14:creationId xmlns:p14="http://schemas.microsoft.com/office/powerpoint/2010/main" val="2720809574"/>
      </p:ext>
    </p:extLst>
  </p:cSld>
  <p:clrMapOvr>
    <a:masterClrMapping/>
  </p:clrMapOvr>
  <p:transition spd="slow" advTm="1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2" presetClass="entr" presetSubtype="8" fill="hold" grpId="0" nodeType="withEffect">
                                  <p:stCondLst>
                                    <p:cond delay="12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600"/>
                                        <p:tgtEl>
                                          <p:spTgt spid="9"/>
                                        </p:tgtEl>
                                      </p:cBhvr>
                                    </p:animEffect>
                                  </p:childTnLst>
                                </p:cTn>
                              </p:par>
                              <p:par>
                                <p:cTn id="14" presetID="10" presetClass="entr" presetSubtype="0" fill="hold" grpId="0" nodeType="withEffect">
                                  <p:stCondLst>
                                    <p:cond delay="16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47" presetClass="entr" presetSubtype="0" fill="hold" grpId="0" nodeType="clickEffect">
                                  <p:stCondLst>
                                    <p:cond delay="4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9"/>
                  </p:tgtEl>
                </p:cond>
              </p:nextCondLst>
            </p:seq>
          </p:childTnLst>
        </p:cTn>
      </p:par>
    </p:tnLst>
    <p:bldLst>
      <p:bldP spid="2" grpId="0"/>
      <p:bldP spid="4" grpId="0"/>
      <p:bldP spid="6" grpId="0"/>
      <p:bldP spid="9"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7CAFAF13-0335-4489-9245-908565007DE1}"/>
              </a:ext>
            </a:extLst>
          </p:cNvPr>
          <p:cNvSpPr txBox="1"/>
          <p:nvPr/>
        </p:nvSpPr>
        <p:spPr>
          <a:xfrm>
            <a:off x="4529826" y="241017"/>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pic>
        <p:nvPicPr>
          <p:cNvPr id="4" name="Voic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00744" y="3357563"/>
            <a:ext cx="406400" cy="406400"/>
          </a:xfrm>
          <a:prstGeom prst="rect">
            <a:avLst/>
          </a:prstGeom>
        </p:spPr>
      </p:pic>
      <p:cxnSp>
        <p:nvCxnSpPr>
          <p:cNvPr id="8" name="直接箭头连接符 7"/>
          <p:cNvCxnSpPr/>
          <p:nvPr/>
        </p:nvCxnSpPr>
        <p:spPr bwMode="auto">
          <a:xfrm>
            <a:off x="3407947" y="2835672"/>
            <a:ext cx="815845" cy="0"/>
          </a:xfrm>
          <a:prstGeom prst="straightConnector1">
            <a:avLst/>
          </a:prstGeom>
          <a:solidFill>
            <a:schemeClr val="accent1"/>
          </a:solidFill>
          <a:ln w="2857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33"/>
          <p:cNvCxnSpPr/>
          <p:nvPr/>
        </p:nvCxnSpPr>
        <p:spPr bwMode="auto">
          <a:xfrm>
            <a:off x="5663953" y="2835672"/>
            <a:ext cx="815845" cy="0"/>
          </a:xfrm>
          <a:prstGeom prst="straightConnector1">
            <a:avLst/>
          </a:prstGeom>
          <a:solidFill>
            <a:schemeClr val="accent1"/>
          </a:solidFill>
          <a:ln w="2857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p:nvPr/>
        </p:nvCxnSpPr>
        <p:spPr bwMode="auto">
          <a:xfrm>
            <a:off x="7896201" y="2835672"/>
            <a:ext cx="815845" cy="0"/>
          </a:xfrm>
          <a:prstGeom prst="straightConnector1">
            <a:avLst/>
          </a:prstGeom>
          <a:solidFill>
            <a:schemeClr val="accent1"/>
          </a:solidFill>
          <a:ln w="2857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p:cNvCxnSpPr/>
          <p:nvPr/>
        </p:nvCxnSpPr>
        <p:spPr bwMode="auto">
          <a:xfrm>
            <a:off x="3407946" y="2996952"/>
            <a:ext cx="815845" cy="0"/>
          </a:xfrm>
          <a:prstGeom prst="straightConnector1">
            <a:avLst/>
          </a:prstGeom>
          <a:solidFill>
            <a:schemeClr val="accent1"/>
          </a:solidFill>
          <a:ln w="28575"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p:nvPr/>
        </p:nvCxnSpPr>
        <p:spPr bwMode="auto">
          <a:xfrm>
            <a:off x="5663952" y="2996952"/>
            <a:ext cx="815845" cy="0"/>
          </a:xfrm>
          <a:prstGeom prst="straightConnector1">
            <a:avLst/>
          </a:prstGeom>
          <a:solidFill>
            <a:schemeClr val="accent1"/>
          </a:solidFill>
          <a:ln w="28575"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p:cNvCxnSpPr/>
          <p:nvPr/>
        </p:nvCxnSpPr>
        <p:spPr bwMode="auto">
          <a:xfrm>
            <a:off x="7896200" y="2996952"/>
            <a:ext cx="815845" cy="0"/>
          </a:xfrm>
          <a:prstGeom prst="straightConnector1">
            <a:avLst/>
          </a:prstGeom>
          <a:solidFill>
            <a:schemeClr val="accent1"/>
          </a:solidFill>
          <a:ln w="28575"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 name="组合 17"/>
          <p:cNvGrpSpPr/>
          <p:nvPr/>
        </p:nvGrpSpPr>
        <p:grpSpPr>
          <a:xfrm>
            <a:off x="1991544" y="2664416"/>
            <a:ext cx="1440000" cy="468000"/>
            <a:chOff x="1991544" y="2664416"/>
            <a:chExt cx="1440000" cy="468000"/>
          </a:xfrm>
        </p:grpSpPr>
        <p:sp>
          <p:nvSpPr>
            <p:cNvPr id="5" name="矩形 4"/>
            <p:cNvSpPr/>
            <p:nvPr/>
          </p:nvSpPr>
          <p:spPr bwMode="auto">
            <a:xfrm>
              <a:off x="1991544" y="2664416"/>
              <a:ext cx="1440000" cy="468000"/>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b="1" i="0" u="none" strike="noStrike" cap="none" normalizeH="0" dirty="0" smtClean="0">
                <a:ln>
                  <a:noFill/>
                </a:ln>
                <a:solidFill>
                  <a:schemeClr val="tx1"/>
                </a:solidFill>
                <a:effectLst/>
                <a:latin typeface="Times New Roman" panose="02020603050405020304" pitchFamily="18" charset="0"/>
              </a:endParaRPr>
            </a:p>
          </p:txBody>
        </p:sp>
        <p:sp>
          <p:nvSpPr>
            <p:cNvPr id="10" name="矩形 9"/>
            <p:cNvSpPr/>
            <p:nvPr/>
          </p:nvSpPr>
          <p:spPr>
            <a:xfrm>
              <a:off x="2357922" y="2712453"/>
              <a:ext cx="707245" cy="369332"/>
            </a:xfrm>
            <a:prstGeom prst="rect">
              <a:avLst/>
            </a:prstGeom>
          </p:spPr>
          <p:txBody>
            <a:bodyPr wrap="none">
              <a:spAutoFit/>
            </a:bodyPr>
            <a:lstStyle/>
            <a:p>
              <a:pPr algn="ctr" eaLnBrk="1" hangingPunct="1"/>
              <a:r>
                <a:rPr lang="zh-CN" altLang="en-US" b="1" dirty="0" smtClean="0">
                  <a:latin typeface="Times New Roman" panose="02020603050405020304" pitchFamily="18" charset="0"/>
                </a:rPr>
                <a:t>用 户</a:t>
              </a:r>
              <a:endParaRPr lang="zh-CN" altLang="en-US" b="1" dirty="0">
                <a:latin typeface="Times New Roman" panose="02020603050405020304" pitchFamily="18" charset="0"/>
              </a:endParaRPr>
            </a:p>
          </p:txBody>
        </p:sp>
      </p:grpSp>
      <p:grpSp>
        <p:nvGrpSpPr>
          <p:cNvPr id="19" name="组合 18"/>
          <p:cNvGrpSpPr/>
          <p:nvPr/>
        </p:nvGrpSpPr>
        <p:grpSpPr>
          <a:xfrm>
            <a:off x="4223952" y="2664416"/>
            <a:ext cx="1440000" cy="468000"/>
            <a:chOff x="3887509" y="2664416"/>
            <a:chExt cx="1440000" cy="468000"/>
          </a:xfrm>
        </p:grpSpPr>
        <p:sp>
          <p:nvSpPr>
            <p:cNvPr id="31" name="矩形 30"/>
            <p:cNvSpPr/>
            <p:nvPr/>
          </p:nvSpPr>
          <p:spPr bwMode="auto">
            <a:xfrm>
              <a:off x="3887509" y="2664416"/>
              <a:ext cx="1440000" cy="468000"/>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b="1" i="0" u="none" strike="noStrike" cap="none" normalizeH="0" smtClean="0">
                <a:ln>
                  <a:noFill/>
                </a:ln>
                <a:solidFill>
                  <a:schemeClr val="tx1"/>
                </a:solidFill>
                <a:effectLst/>
                <a:latin typeface="Times New Roman" panose="02020603050405020304" pitchFamily="18" charset="0"/>
                <a:ea typeface="宋体" pitchFamily="2" charset="-122"/>
              </a:endParaRPr>
            </a:p>
          </p:txBody>
        </p:sp>
        <p:sp>
          <p:nvSpPr>
            <p:cNvPr id="44" name="矩形 43"/>
            <p:cNvSpPr/>
            <p:nvPr/>
          </p:nvSpPr>
          <p:spPr>
            <a:xfrm>
              <a:off x="4181752" y="2712453"/>
              <a:ext cx="851515" cy="369332"/>
            </a:xfrm>
            <a:prstGeom prst="rect">
              <a:avLst/>
            </a:prstGeom>
          </p:spPr>
          <p:txBody>
            <a:bodyPr wrap="none">
              <a:spAutoFit/>
            </a:bodyPr>
            <a:lstStyle/>
            <a:p>
              <a:pPr algn="ctr" eaLnBrk="1" hangingPunct="1"/>
              <a:r>
                <a:rPr lang="en-US" altLang="zh-CN" b="1" dirty="0" smtClean="0">
                  <a:latin typeface="Times New Roman" panose="02020603050405020304" pitchFamily="18" charset="0"/>
                </a:rPr>
                <a:t>DBMS</a:t>
              </a:r>
              <a:endParaRPr lang="zh-CN" altLang="en-US" b="1" dirty="0">
                <a:latin typeface="Times New Roman" panose="02020603050405020304" pitchFamily="18" charset="0"/>
              </a:endParaRPr>
            </a:p>
          </p:txBody>
        </p:sp>
      </p:grpSp>
      <p:grpSp>
        <p:nvGrpSpPr>
          <p:cNvPr id="20" name="组合 19"/>
          <p:cNvGrpSpPr/>
          <p:nvPr/>
        </p:nvGrpSpPr>
        <p:grpSpPr>
          <a:xfrm>
            <a:off x="6456200" y="2664416"/>
            <a:ext cx="1440000" cy="468000"/>
            <a:chOff x="5783474" y="2664416"/>
            <a:chExt cx="1440000" cy="468000"/>
          </a:xfrm>
        </p:grpSpPr>
        <p:sp>
          <p:nvSpPr>
            <p:cNvPr id="32" name="矩形 31"/>
            <p:cNvSpPr/>
            <p:nvPr/>
          </p:nvSpPr>
          <p:spPr bwMode="auto">
            <a:xfrm>
              <a:off x="5783474" y="2664416"/>
              <a:ext cx="1440000" cy="468000"/>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b="1" i="0" u="none" strike="noStrike" cap="none" normalizeH="0" smtClean="0">
                <a:ln>
                  <a:noFill/>
                </a:ln>
                <a:solidFill>
                  <a:schemeClr val="tx1"/>
                </a:solidFill>
                <a:effectLst/>
                <a:latin typeface="Times New Roman" panose="02020603050405020304" pitchFamily="18" charset="0"/>
                <a:ea typeface="宋体" pitchFamily="2" charset="-122"/>
              </a:endParaRPr>
            </a:p>
          </p:txBody>
        </p:sp>
        <p:sp>
          <p:nvSpPr>
            <p:cNvPr id="48" name="矩形 47"/>
            <p:cNvSpPr/>
            <p:nvPr/>
          </p:nvSpPr>
          <p:spPr>
            <a:xfrm>
              <a:off x="6257252" y="2712453"/>
              <a:ext cx="492444" cy="369332"/>
            </a:xfrm>
            <a:prstGeom prst="rect">
              <a:avLst/>
            </a:prstGeom>
          </p:spPr>
          <p:txBody>
            <a:bodyPr wrap="none">
              <a:spAutoFit/>
            </a:bodyPr>
            <a:lstStyle/>
            <a:p>
              <a:pPr algn="ctr" eaLnBrk="1" hangingPunct="1"/>
              <a:r>
                <a:rPr lang="en-US" altLang="zh-CN" b="1" dirty="0" smtClean="0">
                  <a:latin typeface="Times New Roman" panose="02020603050405020304" pitchFamily="18" charset="0"/>
                </a:rPr>
                <a:t>OS</a:t>
              </a:r>
              <a:endParaRPr lang="zh-CN" altLang="en-US" b="1" dirty="0">
                <a:latin typeface="Times New Roman" panose="02020603050405020304" pitchFamily="18" charset="0"/>
              </a:endParaRPr>
            </a:p>
          </p:txBody>
        </p:sp>
      </p:grpSp>
      <p:grpSp>
        <p:nvGrpSpPr>
          <p:cNvPr id="22" name="组合 21"/>
          <p:cNvGrpSpPr/>
          <p:nvPr/>
        </p:nvGrpSpPr>
        <p:grpSpPr>
          <a:xfrm>
            <a:off x="8720271" y="2664416"/>
            <a:ext cx="1440000" cy="468000"/>
            <a:chOff x="7679438" y="2664416"/>
            <a:chExt cx="1440000" cy="468000"/>
          </a:xfrm>
        </p:grpSpPr>
        <p:sp>
          <p:nvSpPr>
            <p:cNvPr id="33" name="矩形 32"/>
            <p:cNvSpPr/>
            <p:nvPr/>
          </p:nvSpPr>
          <p:spPr bwMode="auto">
            <a:xfrm>
              <a:off x="7679438" y="2664416"/>
              <a:ext cx="1440000" cy="468000"/>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b="1" i="0" u="none" strike="noStrike" cap="none" normalizeH="0" smtClean="0">
                <a:ln>
                  <a:noFill/>
                </a:ln>
                <a:solidFill>
                  <a:schemeClr val="tx1"/>
                </a:solidFill>
                <a:effectLst/>
                <a:latin typeface="Times New Roman" panose="02020603050405020304" pitchFamily="18" charset="0"/>
                <a:ea typeface="宋体" pitchFamily="2" charset="-122"/>
              </a:endParaRPr>
            </a:p>
          </p:txBody>
        </p:sp>
        <p:sp>
          <p:nvSpPr>
            <p:cNvPr id="49" name="矩形 48"/>
            <p:cNvSpPr/>
            <p:nvPr/>
          </p:nvSpPr>
          <p:spPr>
            <a:xfrm>
              <a:off x="8146804" y="2712453"/>
              <a:ext cx="505268" cy="369332"/>
            </a:xfrm>
            <a:prstGeom prst="rect">
              <a:avLst/>
            </a:prstGeom>
          </p:spPr>
          <p:txBody>
            <a:bodyPr wrap="none">
              <a:spAutoFit/>
            </a:bodyPr>
            <a:lstStyle/>
            <a:p>
              <a:pPr algn="ctr" eaLnBrk="1" hangingPunct="1"/>
              <a:r>
                <a:rPr lang="en-US" altLang="zh-CN" b="1" dirty="0" smtClean="0">
                  <a:latin typeface="Times New Roman" panose="02020603050405020304" pitchFamily="18" charset="0"/>
                </a:rPr>
                <a:t>DB</a:t>
              </a:r>
              <a:endParaRPr lang="zh-CN" altLang="en-US" b="1" dirty="0">
                <a:latin typeface="Times New Roman" panose="02020603050405020304" pitchFamily="18" charset="0"/>
              </a:endParaRPr>
            </a:p>
          </p:txBody>
        </p:sp>
      </p:grpSp>
      <p:sp>
        <p:nvSpPr>
          <p:cNvPr id="51" name="矩形 50"/>
          <p:cNvSpPr/>
          <p:nvPr/>
        </p:nvSpPr>
        <p:spPr>
          <a:xfrm>
            <a:off x="1805687" y="3199816"/>
            <a:ext cx="1811713" cy="360000"/>
          </a:xfrm>
          <a:prstGeom prst="rect">
            <a:avLst/>
          </a:prstGeom>
        </p:spPr>
        <p:txBody>
          <a:bodyPr wrap="none">
            <a:spAutoFit/>
          </a:bodyPr>
          <a:lstStyle/>
          <a:p>
            <a:pPr algn="ctr" eaLnBrk="1" hangingPunct="1"/>
            <a:r>
              <a:rPr lang="zh-CN" altLang="en-US" b="1" dirty="0" smtClean="0">
                <a:latin typeface="Times New Roman" panose="02020603050405020304" pitchFamily="18" charset="0"/>
              </a:rPr>
              <a:t>用户标识和鉴别</a:t>
            </a:r>
            <a:endParaRPr lang="zh-CN" altLang="en-US" b="1" dirty="0">
              <a:latin typeface="Times New Roman" panose="02020603050405020304" pitchFamily="18" charset="0"/>
            </a:endParaRPr>
          </a:p>
        </p:txBody>
      </p:sp>
      <p:sp>
        <p:nvSpPr>
          <p:cNvPr id="52" name="矩形 51"/>
          <p:cNvSpPr/>
          <p:nvPr/>
        </p:nvSpPr>
        <p:spPr>
          <a:xfrm>
            <a:off x="4038095" y="3199816"/>
            <a:ext cx="1811713" cy="360000"/>
          </a:xfrm>
          <a:prstGeom prst="rect">
            <a:avLst/>
          </a:prstGeom>
        </p:spPr>
        <p:txBody>
          <a:bodyPr wrap="none">
            <a:spAutoFit/>
          </a:bodyPr>
          <a:lstStyle/>
          <a:p>
            <a:pPr algn="ctr" eaLnBrk="1" hangingPunct="1"/>
            <a:r>
              <a:rPr lang="zh-CN" altLang="en-US" b="1" dirty="0" smtClean="0">
                <a:latin typeface="Times New Roman" panose="02020603050405020304" pitchFamily="18" charset="0"/>
              </a:rPr>
              <a:t>数据库安全保护</a:t>
            </a:r>
            <a:endParaRPr lang="zh-CN" altLang="en-US" b="1" dirty="0">
              <a:latin typeface="Times New Roman" panose="02020603050405020304" pitchFamily="18" charset="0"/>
            </a:endParaRPr>
          </a:p>
        </p:txBody>
      </p:sp>
      <p:sp>
        <p:nvSpPr>
          <p:cNvPr id="53" name="矩形 52"/>
          <p:cNvSpPr/>
          <p:nvPr/>
        </p:nvSpPr>
        <p:spPr>
          <a:xfrm>
            <a:off x="6154125" y="3199816"/>
            <a:ext cx="2044149" cy="360000"/>
          </a:xfrm>
          <a:prstGeom prst="rect">
            <a:avLst/>
          </a:prstGeom>
        </p:spPr>
        <p:txBody>
          <a:bodyPr wrap="none">
            <a:spAutoFit/>
          </a:bodyPr>
          <a:lstStyle/>
          <a:p>
            <a:pPr algn="ctr" eaLnBrk="1" hangingPunct="1"/>
            <a:r>
              <a:rPr lang="zh-CN" altLang="en-US" b="1" dirty="0" smtClean="0">
                <a:latin typeface="Times New Roman" panose="02020603050405020304" pitchFamily="18" charset="0"/>
              </a:rPr>
              <a:t>操作系统安全保护</a:t>
            </a:r>
            <a:endParaRPr lang="zh-CN" altLang="en-US" b="1" dirty="0">
              <a:latin typeface="Times New Roman" panose="02020603050405020304" pitchFamily="18" charset="0"/>
            </a:endParaRPr>
          </a:p>
        </p:txBody>
      </p:sp>
      <p:sp>
        <p:nvSpPr>
          <p:cNvPr id="54" name="矩形 53"/>
          <p:cNvSpPr/>
          <p:nvPr/>
        </p:nvSpPr>
        <p:spPr>
          <a:xfrm>
            <a:off x="8650632" y="3199816"/>
            <a:ext cx="1579278" cy="360000"/>
          </a:xfrm>
          <a:prstGeom prst="rect">
            <a:avLst/>
          </a:prstGeom>
        </p:spPr>
        <p:txBody>
          <a:bodyPr wrap="none">
            <a:spAutoFit/>
          </a:bodyPr>
          <a:lstStyle/>
          <a:p>
            <a:pPr algn="ctr" eaLnBrk="1" hangingPunct="1"/>
            <a:r>
              <a:rPr lang="zh-CN" altLang="en-US" b="1" dirty="0" smtClean="0">
                <a:latin typeface="Times New Roman" panose="02020603050405020304" pitchFamily="18" charset="0"/>
              </a:rPr>
              <a:t>数据密码存储</a:t>
            </a:r>
            <a:endParaRPr lang="zh-CN" altLang="en-US" b="1" dirty="0">
              <a:latin typeface="Times New Roman" panose="02020603050405020304" pitchFamily="18" charset="0"/>
            </a:endParaRPr>
          </a:p>
        </p:txBody>
      </p:sp>
      <p:sp>
        <p:nvSpPr>
          <p:cNvPr id="55" name="矩形 54"/>
          <p:cNvSpPr/>
          <p:nvPr/>
        </p:nvSpPr>
        <p:spPr>
          <a:xfrm>
            <a:off x="2823463" y="6197242"/>
            <a:ext cx="6378669" cy="400110"/>
          </a:xfrm>
          <a:prstGeom prst="rect">
            <a:avLst/>
          </a:prstGeom>
        </p:spPr>
        <p:txBody>
          <a:bodyPr wrap="none">
            <a:spAutoFit/>
          </a:bodyPr>
          <a:lstStyle/>
          <a:p>
            <a:pPr algn="ctr" eaLnBrk="1" hangingPunct="1"/>
            <a:r>
              <a:rPr lang="zh-CN" altLang="en-US" sz="2000" b="1" dirty="0">
                <a:latin typeface="Times New Roman" panose="02020603050405020304" pitchFamily="18" charset="0"/>
              </a:rPr>
              <a:t>在一般计算机系统中，安全措施是一级一级层层设置的</a:t>
            </a:r>
          </a:p>
        </p:txBody>
      </p:sp>
      <p:sp>
        <p:nvSpPr>
          <p:cNvPr id="56" name="矩形 55"/>
          <p:cNvSpPr/>
          <p:nvPr/>
        </p:nvSpPr>
        <p:spPr>
          <a:xfrm>
            <a:off x="3049486" y="6197242"/>
            <a:ext cx="5926622" cy="400110"/>
          </a:xfrm>
          <a:prstGeom prst="rect">
            <a:avLst/>
          </a:prstGeom>
        </p:spPr>
        <p:txBody>
          <a:bodyPr wrap="none">
            <a:spAutoFit/>
          </a:bodyPr>
          <a:lstStyle/>
          <a:p>
            <a:pPr algn="ctr" eaLnBrk="1" hangingPunct="1"/>
            <a:r>
              <a:rPr lang="zh-CN" altLang="en-US" sz="2000" b="1" dirty="0">
                <a:latin typeface="Times New Roman" panose="02020603050405020304" pitchFamily="18" charset="0"/>
              </a:rPr>
              <a:t> 例如，在安全模型中，用户要求进入计算机系统时</a:t>
            </a:r>
          </a:p>
        </p:txBody>
      </p:sp>
      <p:sp>
        <p:nvSpPr>
          <p:cNvPr id="57" name="矩形 56"/>
          <p:cNvSpPr/>
          <p:nvPr/>
        </p:nvSpPr>
        <p:spPr>
          <a:xfrm>
            <a:off x="3210588" y="6197242"/>
            <a:ext cx="5604418" cy="400110"/>
          </a:xfrm>
          <a:prstGeom prst="rect">
            <a:avLst/>
          </a:prstGeom>
        </p:spPr>
        <p:txBody>
          <a:bodyPr wrap="none">
            <a:spAutoFit/>
          </a:bodyPr>
          <a:lstStyle/>
          <a:p>
            <a:pPr algn="ctr" eaLnBrk="1" hangingPunct="1"/>
            <a:r>
              <a:rPr lang="zh-CN" altLang="en-US" sz="2000" b="1" dirty="0" smtClean="0">
                <a:latin typeface="Times New Roman" panose="02020603050405020304" pitchFamily="18" charset="0"/>
              </a:rPr>
              <a:t>系统</a:t>
            </a:r>
            <a:r>
              <a:rPr lang="zh-CN" altLang="en-US" sz="2000" b="1" dirty="0">
                <a:latin typeface="Times New Roman" panose="02020603050405020304" pitchFamily="18" charset="0"/>
              </a:rPr>
              <a:t>首先根据输入的用户标识进行用户身份鉴定</a:t>
            </a:r>
          </a:p>
        </p:txBody>
      </p:sp>
      <p:sp>
        <p:nvSpPr>
          <p:cNvPr id="58" name="矩形 57"/>
          <p:cNvSpPr/>
          <p:nvPr/>
        </p:nvSpPr>
        <p:spPr>
          <a:xfrm>
            <a:off x="3726755" y="6197242"/>
            <a:ext cx="4572085" cy="400110"/>
          </a:xfrm>
          <a:prstGeom prst="rect">
            <a:avLst/>
          </a:prstGeom>
        </p:spPr>
        <p:txBody>
          <a:bodyPr wrap="none">
            <a:spAutoFit/>
          </a:bodyPr>
          <a:lstStyle/>
          <a:p>
            <a:pPr algn="ctr" eaLnBrk="1" hangingPunct="1"/>
            <a:r>
              <a:rPr lang="zh-CN" altLang="en-US" sz="2000" b="1" dirty="0">
                <a:latin typeface="Times New Roman" panose="02020603050405020304" pitchFamily="18" charset="0"/>
              </a:rPr>
              <a:t>只有合法的用户才准许进入</a:t>
            </a:r>
            <a:r>
              <a:rPr lang="zh-CN" altLang="en-US" sz="2000" b="1" dirty="0" smtClean="0">
                <a:latin typeface="Times New Roman" panose="02020603050405020304" pitchFamily="18" charset="0"/>
              </a:rPr>
              <a:t>计算机系统</a:t>
            </a:r>
            <a:endParaRPr lang="zh-CN" altLang="en-US" sz="2000" b="1" dirty="0">
              <a:latin typeface="Times New Roman" panose="02020603050405020304" pitchFamily="18" charset="0"/>
            </a:endParaRPr>
          </a:p>
        </p:txBody>
      </p:sp>
      <p:sp>
        <p:nvSpPr>
          <p:cNvPr id="59" name="矩形 58"/>
          <p:cNvSpPr/>
          <p:nvPr/>
        </p:nvSpPr>
        <p:spPr>
          <a:xfrm>
            <a:off x="2694421" y="6197242"/>
            <a:ext cx="6636752" cy="400110"/>
          </a:xfrm>
          <a:prstGeom prst="rect">
            <a:avLst/>
          </a:prstGeom>
        </p:spPr>
        <p:txBody>
          <a:bodyPr wrap="none">
            <a:spAutoFit/>
          </a:bodyPr>
          <a:lstStyle/>
          <a:p>
            <a:pPr algn="ctr" eaLnBrk="1" hangingPunct="1"/>
            <a:r>
              <a:rPr lang="zh-CN" altLang="en-US" sz="2000" b="1" dirty="0">
                <a:latin typeface="Times New Roman" panose="02020603050405020304" pitchFamily="18" charset="0"/>
              </a:rPr>
              <a:t>对已进入系统的用户，数据库管理系统还要进行存取控制</a:t>
            </a:r>
          </a:p>
        </p:txBody>
      </p:sp>
      <p:sp>
        <p:nvSpPr>
          <p:cNvPr id="60" name="矩形 59"/>
          <p:cNvSpPr/>
          <p:nvPr/>
        </p:nvSpPr>
        <p:spPr>
          <a:xfrm>
            <a:off x="2533319" y="6197242"/>
            <a:ext cx="6958956" cy="400110"/>
          </a:xfrm>
          <a:prstGeom prst="rect">
            <a:avLst/>
          </a:prstGeom>
        </p:spPr>
        <p:txBody>
          <a:bodyPr wrap="none">
            <a:spAutoFit/>
          </a:bodyPr>
          <a:lstStyle/>
          <a:p>
            <a:pPr algn="ctr" eaLnBrk="1" hangingPunct="1"/>
            <a:r>
              <a:rPr lang="zh-CN" altLang="en-US" sz="2000" b="1" dirty="0">
                <a:latin typeface="Times New Roman" panose="02020603050405020304" pitchFamily="18" charset="0"/>
              </a:rPr>
              <a:t>只允许用户执行合法</a:t>
            </a:r>
            <a:r>
              <a:rPr lang="zh-CN" altLang="en-US" sz="2000" b="1" dirty="0" smtClean="0">
                <a:latin typeface="Times New Roman" panose="02020603050405020304" pitchFamily="18" charset="0"/>
              </a:rPr>
              <a:t>操作，</a:t>
            </a:r>
            <a:r>
              <a:rPr lang="en-US" altLang="zh-CN" sz="2000" b="1" dirty="0" smtClean="0">
                <a:latin typeface="Times New Roman" panose="02020603050405020304" pitchFamily="18" charset="0"/>
              </a:rPr>
              <a:t> </a:t>
            </a:r>
            <a:r>
              <a:rPr lang="zh-CN" altLang="en-US" sz="2000" b="1" dirty="0">
                <a:latin typeface="Times New Roman" panose="02020603050405020304" pitchFamily="18" charset="0"/>
              </a:rPr>
              <a:t>操作系统也会有自己的保护措施</a:t>
            </a:r>
          </a:p>
        </p:txBody>
      </p:sp>
      <p:sp>
        <p:nvSpPr>
          <p:cNvPr id="61" name="矩形 60"/>
          <p:cNvSpPr/>
          <p:nvPr/>
        </p:nvSpPr>
        <p:spPr>
          <a:xfrm>
            <a:off x="3468671" y="6197242"/>
            <a:ext cx="5088252" cy="400110"/>
          </a:xfrm>
          <a:prstGeom prst="rect">
            <a:avLst/>
          </a:prstGeom>
        </p:spPr>
        <p:txBody>
          <a:bodyPr wrap="none">
            <a:spAutoFit/>
          </a:bodyPr>
          <a:lstStyle/>
          <a:p>
            <a:pPr algn="ctr" eaLnBrk="1" hangingPunct="1"/>
            <a:r>
              <a:rPr lang="zh-CN" altLang="en-US" sz="2000" b="1" dirty="0">
                <a:latin typeface="Times New Roman" panose="02020603050405020304" pitchFamily="18" charset="0"/>
              </a:rPr>
              <a:t>数据最后还可以以密码形式存储到数据库中</a:t>
            </a:r>
          </a:p>
        </p:txBody>
      </p:sp>
      <p:sp>
        <p:nvSpPr>
          <p:cNvPr id="62" name="矩形 61"/>
          <p:cNvSpPr/>
          <p:nvPr/>
        </p:nvSpPr>
        <p:spPr>
          <a:xfrm>
            <a:off x="2952504" y="6197242"/>
            <a:ext cx="6120586" cy="400110"/>
          </a:xfrm>
          <a:prstGeom prst="rect">
            <a:avLst/>
          </a:prstGeom>
        </p:spPr>
        <p:txBody>
          <a:bodyPr wrap="none">
            <a:spAutoFit/>
          </a:bodyPr>
          <a:lstStyle/>
          <a:p>
            <a:pPr algn="ctr" eaLnBrk="1" hangingPunct="1"/>
            <a:r>
              <a:rPr lang="zh-CN" altLang="en-US" sz="2000" b="1" dirty="0">
                <a:latin typeface="Times New Roman" panose="02020603050405020304" pitchFamily="18" charset="0"/>
              </a:rPr>
              <a:t>操作系统的安全保护措施可参考操作系统的有关书籍</a:t>
            </a:r>
          </a:p>
        </p:txBody>
      </p:sp>
      <p:sp>
        <p:nvSpPr>
          <p:cNvPr id="63" name="矩形 62"/>
          <p:cNvSpPr/>
          <p:nvPr/>
        </p:nvSpPr>
        <p:spPr>
          <a:xfrm>
            <a:off x="1662087" y="6197242"/>
            <a:ext cx="8701421" cy="400110"/>
          </a:xfrm>
          <a:prstGeom prst="rect">
            <a:avLst/>
          </a:prstGeom>
        </p:spPr>
        <p:txBody>
          <a:bodyPr wrap="none">
            <a:spAutoFit/>
          </a:bodyPr>
          <a:lstStyle/>
          <a:p>
            <a:pPr algn="ctr" eaLnBrk="1" hangingPunct="1"/>
            <a:r>
              <a:rPr lang="zh-CN" altLang="en-US" sz="2000" b="1" dirty="0">
                <a:latin typeface="Times New Roman" panose="02020603050405020304" pitchFamily="18" charset="0"/>
              </a:rPr>
              <a:t>另外，对于强力逼迫透露口令、盗窃物理存储设备等行为而采取的保安措施</a:t>
            </a:r>
          </a:p>
        </p:txBody>
      </p:sp>
      <p:sp>
        <p:nvSpPr>
          <p:cNvPr id="64" name="矩形 63"/>
          <p:cNvSpPr/>
          <p:nvPr/>
        </p:nvSpPr>
        <p:spPr>
          <a:xfrm>
            <a:off x="3339630" y="6197242"/>
            <a:ext cx="5346335" cy="400110"/>
          </a:xfrm>
          <a:prstGeom prst="rect">
            <a:avLst/>
          </a:prstGeom>
        </p:spPr>
        <p:txBody>
          <a:bodyPr wrap="none">
            <a:spAutoFit/>
          </a:bodyPr>
          <a:lstStyle/>
          <a:p>
            <a:pPr algn="ctr" eaLnBrk="1" hangingPunct="1"/>
            <a:r>
              <a:rPr lang="zh-CN" altLang="en-US" sz="2000" b="1" dirty="0" smtClean="0">
                <a:latin typeface="Times New Roman" panose="02020603050405020304" pitchFamily="18" charset="0"/>
              </a:rPr>
              <a:t>例如出入机房登记、加锁等，也不在讨论之列</a:t>
            </a:r>
            <a:endParaRPr lang="zh-CN" altLang="en-US" sz="2000" b="1" dirty="0">
              <a:latin typeface="Times New Roman" panose="02020603050405020304" pitchFamily="18" charset="0"/>
            </a:endParaRPr>
          </a:p>
        </p:txBody>
      </p:sp>
      <p:sp>
        <p:nvSpPr>
          <p:cNvPr id="65" name="矩形 64"/>
          <p:cNvSpPr/>
          <p:nvPr/>
        </p:nvSpPr>
        <p:spPr>
          <a:xfrm>
            <a:off x="4113880" y="6197242"/>
            <a:ext cx="3797835" cy="400110"/>
          </a:xfrm>
          <a:prstGeom prst="rect">
            <a:avLst/>
          </a:prstGeom>
        </p:spPr>
        <p:txBody>
          <a:bodyPr wrap="none">
            <a:spAutoFit/>
          </a:bodyPr>
          <a:lstStyle/>
          <a:p>
            <a:pPr algn="ctr" eaLnBrk="1" hangingPunct="1"/>
            <a:r>
              <a:rPr lang="zh-CN" altLang="en-US" sz="2000" b="1" dirty="0">
                <a:latin typeface="Times New Roman" panose="02020603050405020304" pitchFamily="18" charset="0"/>
              </a:rPr>
              <a:t>下面讨论与数据库有关的</a:t>
            </a:r>
            <a:r>
              <a:rPr lang="zh-CN" altLang="en-US" sz="2000" b="1" dirty="0" smtClean="0">
                <a:latin typeface="Times New Roman" panose="02020603050405020304" pitchFamily="18" charset="0"/>
              </a:rPr>
              <a:t>安全性</a:t>
            </a:r>
            <a:endParaRPr lang="zh-CN" altLang="en-US" sz="2000" b="1" dirty="0">
              <a:latin typeface="Times New Roman" panose="02020603050405020304" pitchFamily="18" charset="0"/>
            </a:endParaRPr>
          </a:p>
        </p:txBody>
      </p:sp>
      <p:sp>
        <p:nvSpPr>
          <p:cNvPr id="67" name="矩形 66"/>
          <p:cNvSpPr/>
          <p:nvPr/>
        </p:nvSpPr>
        <p:spPr>
          <a:xfrm>
            <a:off x="1920171" y="6197242"/>
            <a:ext cx="8185253" cy="400110"/>
          </a:xfrm>
          <a:prstGeom prst="rect">
            <a:avLst/>
          </a:prstGeom>
        </p:spPr>
        <p:txBody>
          <a:bodyPr wrap="none">
            <a:spAutoFit/>
          </a:bodyPr>
          <a:lstStyle/>
          <a:p>
            <a:pPr algn="ctr" eaLnBrk="1" hangingPunct="1"/>
            <a:r>
              <a:rPr lang="zh-CN" altLang="en-US" sz="2000" b="1" dirty="0" smtClean="0">
                <a:latin typeface="Times New Roman" panose="02020603050405020304" pitchFamily="18" charset="0"/>
              </a:rPr>
              <a:t>主要</a:t>
            </a:r>
            <a:r>
              <a:rPr lang="zh-CN" altLang="en-US" sz="2000" b="1" dirty="0">
                <a:latin typeface="Times New Roman" panose="02020603050405020304" pitchFamily="18" charset="0"/>
              </a:rPr>
              <a:t>包括用户身份鉴别、多层存取控制、审计、视图和数据库加密技术</a:t>
            </a:r>
          </a:p>
        </p:txBody>
      </p:sp>
      <p:grpSp>
        <p:nvGrpSpPr>
          <p:cNvPr id="69" name="组合 68"/>
          <p:cNvGrpSpPr/>
          <p:nvPr/>
        </p:nvGrpSpPr>
        <p:grpSpPr>
          <a:xfrm>
            <a:off x="1002247" y="951319"/>
            <a:ext cx="10187507" cy="5100381"/>
            <a:chOff x="981869" y="951319"/>
            <a:chExt cx="10187507" cy="5100381"/>
          </a:xfrm>
        </p:grpSpPr>
        <p:sp>
          <p:nvSpPr>
            <p:cNvPr id="70" name="上箭头 69"/>
            <p:cNvSpPr/>
            <p:nvPr/>
          </p:nvSpPr>
          <p:spPr bwMode="auto">
            <a:xfrm flipV="1">
              <a:off x="1423536" y="2712518"/>
              <a:ext cx="215738" cy="931897"/>
            </a:xfrm>
            <a:prstGeom prst="up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nvGrpSpPr>
            <p:cNvPr id="71" name="组合 70"/>
            <p:cNvGrpSpPr/>
            <p:nvPr/>
          </p:nvGrpSpPr>
          <p:grpSpPr>
            <a:xfrm>
              <a:off x="1043849" y="1826919"/>
              <a:ext cx="1333175" cy="904457"/>
              <a:chOff x="2814510" y="1817861"/>
              <a:chExt cx="1333175" cy="904457"/>
            </a:xfrm>
          </p:grpSpPr>
          <p:grpSp>
            <p:nvGrpSpPr>
              <p:cNvPr id="112" name="组合 111"/>
              <p:cNvGrpSpPr/>
              <p:nvPr/>
            </p:nvGrpSpPr>
            <p:grpSpPr>
              <a:xfrm>
                <a:off x="2944750" y="1817861"/>
                <a:ext cx="793286" cy="616728"/>
                <a:chOff x="7309487" y="2188779"/>
                <a:chExt cx="763835" cy="535191"/>
              </a:xfrm>
            </p:grpSpPr>
            <p:sp>
              <p:nvSpPr>
                <p:cNvPr id="114" name="Freeform 587"/>
                <p:cNvSpPr>
                  <a:spLocks/>
                </p:cNvSpPr>
                <p:nvPr/>
              </p:nvSpPr>
              <p:spPr bwMode="auto">
                <a:xfrm>
                  <a:off x="7797072" y="2382804"/>
                  <a:ext cx="276250" cy="247399"/>
                </a:xfrm>
                <a:custGeom>
                  <a:avLst/>
                  <a:gdLst>
                    <a:gd name="T0" fmla="*/ 141 w 162"/>
                    <a:gd name="T1" fmla="*/ 17 h 145"/>
                    <a:gd name="T2" fmla="*/ 105 w 162"/>
                    <a:gd name="T3" fmla="*/ 0 h 145"/>
                    <a:gd name="T4" fmla="*/ 81 w 162"/>
                    <a:gd name="T5" fmla="*/ 9 h 145"/>
                    <a:gd name="T6" fmla="*/ 57 w 162"/>
                    <a:gd name="T7" fmla="*/ 0 h 145"/>
                    <a:gd name="T8" fmla="*/ 0 w 162"/>
                    <a:gd name="T9" fmla="*/ 56 h 145"/>
                    <a:gd name="T10" fmla="*/ 0 w 162"/>
                    <a:gd name="T11" fmla="*/ 59 h 145"/>
                    <a:gd name="T12" fmla="*/ 30 w 162"/>
                    <a:gd name="T13" fmla="*/ 109 h 145"/>
                    <a:gd name="T14" fmla="*/ 30 w 162"/>
                    <a:gd name="T15" fmla="*/ 140 h 145"/>
                    <a:gd name="T16" fmla="*/ 73 w 162"/>
                    <a:gd name="T17" fmla="*/ 145 h 145"/>
                    <a:gd name="T18" fmla="*/ 88 w 162"/>
                    <a:gd name="T19" fmla="*/ 145 h 145"/>
                    <a:gd name="T20" fmla="*/ 162 w 162"/>
                    <a:gd name="T21" fmla="*/ 118 h 145"/>
                    <a:gd name="T22" fmla="*/ 162 w 162"/>
                    <a:gd name="T23" fmla="*/ 56 h 145"/>
                    <a:gd name="T24" fmla="*/ 141 w 162"/>
                    <a:gd name="T25"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41" y="17"/>
                      </a:moveTo>
                      <a:cubicBezTo>
                        <a:pt x="130" y="8"/>
                        <a:pt x="116" y="3"/>
                        <a:pt x="105" y="0"/>
                      </a:cubicBezTo>
                      <a:cubicBezTo>
                        <a:pt x="81" y="9"/>
                        <a:pt x="81" y="9"/>
                        <a:pt x="81" y="9"/>
                      </a:cubicBezTo>
                      <a:cubicBezTo>
                        <a:pt x="57" y="0"/>
                        <a:pt x="57" y="0"/>
                        <a:pt x="57" y="0"/>
                      </a:cubicBezTo>
                      <a:cubicBezTo>
                        <a:pt x="35" y="5"/>
                        <a:pt x="0" y="20"/>
                        <a:pt x="0" y="56"/>
                      </a:cubicBezTo>
                      <a:cubicBezTo>
                        <a:pt x="0" y="57"/>
                        <a:pt x="0" y="58"/>
                        <a:pt x="0" y="59"/>
                      </a:cubicBezTo>
                      <a:cubicBezTo>
                        <a:pt x="16" y="69"/>
                        <a:pt x="30" y="85"/>
                        <a:pt x="30" y="109"/>
                      </a:cubicBezTo>
                      <a:cubicBezTo>
                        <a:pt x="30" y="121"/>
                        <a:pt x="30" y="132"/>
                        <a:pt x="30" y="140"/>
                      </a:cubicBezTo>
                      <a:cubicBezTo>
                        <a:pt x="40" y="143"/>
                        <a:pt x="54" y="145"/>
                        <a:pt x="73" y="145"/>
                      </a:cubicBezTo>
                      <a:cubicBezTo>
                        <a:pt x="88" y="145"/>
                        <a:pt x="88" y="145"/>
                        <a:pt x="88" y="145"/>
                      </a:cubicBezTo>
                      <a:cubicBezTo>
                        <a:pt x="160" y="145"/>
                        <a:pt x="162" y="118"/>
                        <a:pt x="162" y="118"/>
                      </a:cubicBezTo>
                      <a:cubicBezTo>
                        <a:pt x="162" y="118"/>
                        <a:pt x="162" y="109"/>
                        <a:pt x="162" y="56"/>
                      </a:cubicBezTo>
                      <a:cubicBezTo>
                        <a:pt x="162" y="38"/>
                        <a:pt x="153" y="26"/>
                        <a:pt x="141" y="17"/>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115" name="Oval 588"/>
                <p:cNvSpPr>
                  <a:spLocks noChangeArrowheads="1"/>
                </p:cNvSpPr>
                <p:nvPr/>
              </p:nvSpPr>
              <p:spPr bwMode="auto">
                <a:xfrm>
                  <a:off x="7864872" y="2188779"/>
                  <a:ext cx="139928" cy="161567"/>
                </a:xfrm>
                <a:prstGeom prst="ellipse">
                  <a:avLst/>
                </a:pr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116" name="Freeform 589"/>
                <p:cNvSpPr>
                  <a:spLocks/>
                </p:cNvSpPr>
                <p:nvPr/>
              </p:nvSpPr>
              <p:spPr bwMode="auto">
                <a:xfrm>
                  <a:off x="7549673" y="2475128"/>
                  <a:ext cx="276250" cy="248842"/>
                </a:xfrm>
                <a:custGeom>
                  <a:avLst/>
                  <a:gdLst>
                    <a:gd name="T0" fmla="*/ 145 w 162"/>
                    <a:gd name="T1" fmla="*/ 20 h 146"/>
                    <a:gd name="T2" fmla="*/ 132 w 162"/>
                    <a:gd name="T3" fmla="*/ 11 h 146"/>
                    <a:gd name="T4" fmla="*/ 105 w 162"/>
                    <a:gd name="T5" fmla="*/ 0 h 146"/>
                    <a:gd name="T6" fmla="*/ 81 w 162"/>
                    <a:gd name="T7" fmla="*/ 9 h 146"/>
                    <a:gd name="T8" fmla="*/ 57 w 162"/>
                    <a:gd name="T9" fmla="*/ 0 h 146"/>
                    <a:gd name="T10" fmla="*/ 34 w 162"/>
                    <a:gd name="T11" fmla="*/ 9 h 146"/>
                    <a:gd name="T12" fmla="*/ 21 w 162"/>
                    <a:gd name="T13" fmla="*/ 17 h 146"/>
                    <a:gd name="T14" fmla="*/ 0 w 162"/>
                    <a:gd name="T15" fmla="*/ 57 h 146"/>
                    <a:gd name="T16" fmla="*/ 0 w 162"/>
                    <a:gd name="T17" fmla="*/ 82 h 146"/>
                    <a:gd name="T18" fmla="*/ 0 w 162"/>
                    <a:gd name="T19" fmla="*/ 96 h 146"/>
                    <a:gd name="T20" fmla="*/ 0 w 162"/>
                    <a:gd name="T21" fmla="*/ 119 h 146"/>
                    <a:gd name="T22" fmla="*/ 74 w 162"/>
                    <a:gd name="T23" fmla="*/ 146 h 146"/>
                    <a:gd name="T24" fmla="*/ 88 w 162"/>
                    <a:gd name="T25" fmla="*/ 146 h 146"/>
                    <a:gd name="T26" fmla="*/ 162 w 162"/>
                    <a:gd name="T27" fmla="*/ 119 h 146"/>
                    <a:gd name="T28" fmla="*/ 162 w 162"/>
                    <a:gd name="T29" fmla="*/ 96 h 146"/>
                    <a:gd name="T30" fmla="*/ 162 w 162"/>
                    <a:gd name="T31" fmla="*/ 82 h 146"/>
                    <a:gd name="T32" fmla="*/ 162 w 162"/>
                    <a:gd name="T33" fmla="*/ 57 h 146"/>
                    <a:gd name="T34" fmla="*/ 145 w 162"/>
                    <a:gd name="T35"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46">
                      <a:moveTo>
                        <a:pt x="145" y="20"/>
                      </a:moveTo>
                      <a:cubicBezTo>
                        <a:pt x="141" y="17"/>
                        <a:pt x="137" y="14"/>
                        <a:pt x="132" y="11"/>
                      </a:cubicBezTo>
                      <a:cubicBezTo>
                        <a:pt x="123" y="6"/>
                        <a:pt x="113" y="3"/>
                        <a:pt x="105" y="0"/>
                      </a:cubicBezTo>
                      <a:cubicBezTo>
                        <a:pt x="81" y="9"/>
                        <a:pt x="81" y="9"/>
                        <a:pt x="81" y="9"/>
                      </a:cubicBezTo>
                      <a:cubicBezTo>
                        <a:pt x="57" y="0"/>
                        <a:pt x="57" y="0"/>
                        <a:pt x="57" y="0"/>
                      </a:cubicBezTo>
                      <a:cubicBezTo>
                        <a:pt x="50" y="2"/>
                        <a:pt x="42" y="5"/>
                        <a:pt x="34" y="9"/>
                      </a:cubicBezTo>
                      <a:cubicBezTo>
                        <a:pt x="29" y="11"/>
                        <a:pt x="25" y="14"/>
                        <a:pt x="21" y="17"/>
                      </a:cubicBezTo>
                      <a:cubicBezTo>
                        <a:pt x="9" y="26"/>
                        <a:pt x="0" y="39"/>
                        <a:pt x="0" y="57"/>
                      </a:cubicBezTo>
                      <a:cubicBezTo>
                        <a:pt x="0" y="67"/>
                        <a:pt x="0" y="75"/>
                        <a:pt x="0" y="82"/>
                      </a:cubicBezTo>
                      <a:cubicBezTo>
                        <a:pt x="0" y="87"/>
                        <a:pt x="0" y="92"/>
                        <a:pt x="0" y="96"/>
                      </a:cubicBezTo>
                      <a:cubicBezTo>
                        <a:pt x="0" y="115"/>
                        <a:pt x="0" y="119"/>
                        <a:pt x="0" y="119"/>
                      </a:cubicBezTo>
                      <a:cubicBezTo>
                        <a:pt x="0" y="119"/>
                        <a:pt x="2" y="146"/>
                        <a:pt x="74" y="146"/>
                      </a:cubicBezTo>
                      <a:cubicBezTo>
                        <a:pt x="88" y="146"/>
                        <a:pt x="88" y="146"/>
                        <a:pt x="88" y="146"/>
                      </a:cubicBezTo>
                      <a:cubicBezTo>
                        <a:pt x="160" y="146"/>
                        <a:pt x="162" y="119"/>
                        <a:pt x="162" y="119"/>
                      </a:cubicBezTo>
                      <a:cubicBezTo>
                        <a:pt x="162" y="119"/>
                        <a:pt x="162" y="114"/>
                        <a:pt x="162" y="96"/>
                      </a:cubicBezTo>
                      <a:cubicBezTo>
                        <a:pt x="162" y="92"/>
                        <a:pt x="162" y="87"/>
                        <a:pt x="162" y="82"/>
                      </a:cubicBezTo>
                      <a:cubicBezTo>
                        <a:pt x="162" y="75"/>
                        <a:pt x="162" y="67"/>
                        <a:pt x="162" y="57"/>
                      </a:cubicBezTo>
                      <a:cubicBezTo>
                        <a:pt x="162" y="41"/>
                        <a:pt x="155" y="29"/>
                        <a:pt x="145" y="2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117" name="Oval 590"/>
                <p:cNvSpPr>
                  <a:spLocks noChangeArrowheads="1"/>
                </p:cNvSpPr>
                <p:nvPr/>
              </p:nvSpPr>
              <p:spPr bwMode="auto">
                <a:xfrm>
                  <a:off x="7618195" y="2282546"/>
                  <a:ext cx="139207" cy="161567"/>
                </a:xfrm>
                <a:prstGeom prst="ellipse">
                  <a:avLst/>
                </a:pr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118" name="Freeform 591"/>
                <p:cNvSpPr>
                  <a:spLocks/>
                </p:cNvSpPr>
                <p:nvPr/>
              </p:nvSpPr>
              <p:spPr bwMode="auto">
                <a:xfrm>
                  <a:off x="7309487" y="2381361"/>
                  <a:ext cx="276250" cy="246678"/>
                </a:xfrm>
                <a:custGeom>
                  <a:avLst/>
                  <a:gdLst>
                    <a:gd name="T0" fmla="*/ 162 w 162"/>
                    <a:gd name="T1" fmla="*/ 57 h 145"/>
                    <a:gd name="T2" fmla="*/ 162 w 162"/>
                    <a:gd name="T3" fmla="*/ 57 h 145"/>
                    <a:gd name="T4" fmla="*/ 142 w 162"/>
                    <a:gd name="T5" fmla="*/ 17 h 145"/>
                    <a:gd name="T6" fmla="*/ 105 w 162"/>
                    <a:gd name="T7" fmla="*/ 0 h 145"/>
                    <a:gd name="T8" fmla="*/ 81 w 162"/>
                    <a:gd name="T9" fmla="*/ 9 h 145"/>
                    <a:gd name="T10" fmla="*/ 57 w 162"/>
                    <a:gd name="T11" fmla="*/ 0 h 145"/>
                    <a:gd name="T12" fmla="*/ 0 w 162"/>
                    <a:gd name="T13" fmla="*/ 57 h 145"/>
                    <a:gd name="T14" fmla="*/ 0 w 162"/>
                    <a:gd name="T15" fmla="*/ 118 h 145"/>
                    <a:gd name="T16" fmla="*/ 74 w 162"/>
                    <a:gd name="T17" fmla="*/ 145 h 145"/>
                    <a:gd name="T18" fmla="*/ 88 w 162"/>
                    <a:gd name="T19" fmla="*/ 145 h 145"/>
                    <a:gd name="T20" fmla="*/ 129 w 162"/>
                    <a:gd name="T21" fmla="*/ 141 h 145"/>
                    <a:gd name="T22" fmla="*/ 129 w 162"/>
                    <a:gd name="T23" fmla="*/ 110 h 145"/>
                    <a:gd name="T24" fmla="*/ 162 w 162"/>
                    <a:gd name="T25"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62" y="57"/>
                      </a:moveTo>
                      <a:cubicBezTo>
                        <a:pt x="162" y="57"/>
                        <a:pt x="162" y="57"/>
                        <a:pt x="162" y="57"/>
                      </a:cubicBezTo>
                      <a:cubicBezTo>
                        <a:pt x="162" y="39"/>
                        <a:pt x="153" y="26"/>
                        <a:pt x="142" y="17"/>
                      </a:cubicBezTo>
                      <a:cubicBezTo>
                        <a:pt x="130" y="8"/>
                        <a:pt x="116" y="3"/>
                        <a:pt x="105" y="0"/>
                      </a:cubicBezTo>
                      <a:cubicBezTo>
                        <a:pt x="81" y="9"/>
                        <a:pt x="81" y="9"/>
                        <a:pt x="81" y="9"/>
                      </a:cubicBezTo>
                      <a:cubicBezTo>
                        <a:pt x="57" y="0"/>
                        <a:pt x="57" y="0"/>
                        <a:pt x="57" y="0"/>
                      </a:cubicBezTo>
                      <a:cubicBezTo>
                        <a:pt x="35" y="6"/>
                        <a:pt x="0" y="21"/>
                        <a:pt x="0" y="57"/>
                      </a:cubicBezTo>
                      <a:cubicBezTo>
                        <a:pt x="0" y="109"/>
                        <a:pt x="0" y="118"/>
                        <a:pt x="0" y="118"/>
                      </a:cubicBezTo>
                      <a:cubicBezTo>
                        <a:pt x="0" y="118"/>
                        <a:pt x="2" y="145"/>
                        <a:pt x="74" y="145"/>
                      </a:cubicBezTo>
                      <a:cubicBezTo>
                        <a:pt x="88" y="145"/>
                        <a:pt x="88" y="145"/>
                        <a:pt x="88" y="145"/>
                      </a:cubicBezTo>
                      <a:cubicBezTo>
                        <a:pt x="105" y="145"/>
                        <a:pt x="118" y="143"/>
                        <a:pt x="129" y="141"/>
                      </a:cubicBezTo>
                      <a:cubicBezTo>
                        <a:pt x="129" y="133"/>
                        <a:pt x="129" y="122"/>
                        <a:pt x="129" y="110"/>
                      </a:cubicBezTo>
                      <a:cubicBezTo>
                        <a:pt x="129" y="84"/>
                        <a:pt x="144" y="68"/>
                        <a:pt x="162" y="57"/>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119" name="Oval 592"/>
                <p:cNvSpPr>
                  <a:spLocks noChangeArrowheads="1"/>
                </p:cNvSpPr>
                <p:nvPr/>
              </p:nvSpPr>
              <p:spPr bwMode="auto">
                <a:xfrm>
                  <a:off x="7377287" y="2188779"/>
                  <a:ext cx="139928" cy="161567"/>
                </a:xfrm>
                <a:prstGeom prst="ellipse">
                  <a:avLst/>
                </a:pr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grpSp>
          <p:sp>
            <p:nvSpPr>
              <p:cNvPr id="113" name="文本框 112"/>
              <p:cNvSpPr txBox="1"/>
              <p:nvPr/>
            </p:nvSpPr>
            <p:spPr>
              <a:xfrm>
                <a:off x="2814510" y="2414541"/>
                <a:ext cx="1333175" cy="307777"/>
              </a:xfrm>
              <a:prstGeom prst="rect">
                <a:avLst/>
              </a:prstGeom>
              <a:noFill/>
            </p:spPr>
            <p:txBody>
              <a:bodyPr wrap="square" rtlCol="0">
                <a:spAutoFit/>
              </a:bodyPr>
              <a:lstStyle/>
              <a:p>
                <a:r>
                  <a:rPr lang="zh-CN" altLang="en-US" sz="1400" b="1" dirty="0" smtClean="0">
                    <a:latin typeface="Times New Roman" panose="02020603050405020304" pitchFamily="18" charset="0"/>
                  </a:rPr>
                  <a:t>数据库用户</a:t>
                </a:r>
              </a:p>
            </p:txBody>
          </p:sp>
        </p:grpSp>
        <p:grpSp>
          <p:nvGrpSpPr>
            <p:cNvPr id="72" name="组合 71"/>
            <p:cNvGrpSpPr/>
            <p:nvPr/>
          </p:nvGrpSpPr>
          <p:grpSpPr>
            <a:xfrm>
              <a:off x="981869" y="3658565"/>
              <a:ext cx="1200919" cy="540000"/>
              <a:chOff x="2806849" y="3630028"/>
              <a:chExt cx="1029402" cy="540000"/>
            </a:xfrm>
          </p:grpSpPr>
          <p:sp>
            <p:nvSpPr>
              <p:cNvPr id="110" name="矩形 109"/>
              <p:cNvSpPr/>
              <p:nvPr/>
            </p:nvSpPr>
            <p:spPr bwMode="auto">
              <a:xfrm>
                <a:off x="2806849" y="3630028"/>
                <a:ext cx="1029402" cy="540000"/>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11" name="文本框 110"/>
              <p:cNvSpPr txBox="1"/>
              <p:nvPr/>
            </p:nvSpPr>
            <p:spPr>
              <a:xfrm>
                <a:off x="2899984" y="3746139"/>
                <a:ext cx="918267" cy="307777"/>
              </a:xfrm>
              <a:prstGeom prst="rect">
                <a:avLst/>
              </a:prstGeom>
              <a:noFill/>
            </p:spPr>
            <p:txBody>
              <a:bodyPr wrap="square" rtlCol="0">
                <a:spAutoFit/>
              </a:bodyPr>
              <a:lstStyle/>
              <a:p>
                <a:r>
                  <a:rPr lang="zh-CN" altLang="en-US" sz="1400" b="1" dirty="0" smtClean="0">
                    <a:latin typeface="Times New Roman" panose="02020603050405020304" pitchFamily="18" charset="0"/>
                  </a:rPr>
                  <a:t>身份鉴别</a:t>
                </a:r>
              </a:p>
            </p:txBody>
          </p:sp>
        </p:grpSp>
        <p:grpSp>
          <p:nvGrpSpPr>
            <p:cNvPr id="73" name="组合 72"/>
            <p:cNvGrpSpPr/>
            <p:nvPr/>
          </p:nvGrpSpPr>
          <p:grpSpPr>
            <a:xfrm>
              <a:off x="2829391" y="951319"/>
              <a:ext cx="1553366" cy="540000"/>
              <a:chOff x="2806849" y="3630028"/>
              <a:chExt cx="1085347" cy="540000"/>
            </a:xfrm>
          </p:grpSpPr>
          <p:sp>
            <p:nvSpPr>
              <p:cNvPr id="108" name="矩形 107"/>
              <p:cNvSpPr/>
              <p:nvPr/>
            </p:nvSpPr>
            <p:spPr bwMode="auto">
              <a:xfrm>
                <a:off x="2806849" y="3630028"/>
                <a:ext cx="1085347" cy="540000"/>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09" name="文本框 108"/>
              <p:cNvSpPr txBox="1"/>
              <p:nvPr/>
            </p:nvSpPr>
            <p:spPr>
              <a:xfrm>
                <a:off x="2890389" y="3750216"/>
                <a:ext cx="918267" cy="307777"/>
              </a:xfrm>
              <a:prstGeom prst="rect">
                <a:avLst/>
              </a:prstGeom>
              <a:noFill/>
            </p:spPr>
            <p:txBody>
              <a:bodyPr wrap="square" rtlCol="0">
                <a:spAutoFit/>
              </a:bodyPr>
              <a:lstStyle/>
              <a:p>
                <a:r>
                  <a:rPr lang="zh-CN" altLang="en-US" sz="1400" b="1" dirty="0" smtClean="0">
                    <a:latin typeface="Times New Roman" panose="02020603050405020304" pitchFamily="18" charset="0"/>
                  </a:rPr>
                  <a:t>简单入侵检测</a:t>
                </a:r>
                <a:endParaRPr lang="en-US" altLang="zh-CN" sz="1400" b="1" dirty="0" smtClean="0">
                  <a:latin typeface="Times New Roman" panose="02020603050405020304" pitchFamily="18" charset="0"/>
                </a:endParaRPr>
              </a:p>
            </p:txBody>
          </p:sp>
        </p:grpSp>
        <p:grpSp>
          <p:nvGrpSpPr>
            <p:cNvPr id="74" name="组合 73"/>
            <p:cNvGrpSpPr/>
            <p:nvPr/>
          </p:nvGrpSpPr>
          <p:grpSpPr>
            <a:xfrm>
              <a:off x="4956740" y="951319"/>
              <a:ext cx="1553366" cy="540000"/>
              <a:chOff x="2806849" y="3630028"/>
              <a:chExt cx="1085347" cy="540000"/>
            </a:xfrm>
          </p:grpSpPr>
          <p:sp>
            <p:nvSpPr>
              <p:cNvPr id="106" name="矩形 105"/>
              <p:cNvSpPr/>
              <p:nvPr/>
            </p:nvSpPr>
            <p:spPr bwMode="auto">
              <a:xfrm>
                <a:off x="2806849" y="3630028"/>
                <a:ext cx="1085347" cy="540000"/>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07" name="文本框 106"/>
              <p:cNvSpPr txBox="1"/>
              <p:nvPr/>
            </p:nvSpPr>
            <p:spPr>
              <a:xfrm>
                <a:off x="3161985" y="3750216"/>
                <a:ext cx="399551" cy="307777"/>
              </a:xfrm>
              <a:prstGeom prst="rect">
                <a:avLst/>
              </a:prstGeom>
              <a:noFill/>
            </p:spPr>
            <p:txBody>
              <a:bodyPr wrap="square" rtlCol="0">
                <a:spAutoFit/>
              </a:bodyPr>
              <a:lstStyle/>
              <a:p>
                <a:r>
                  <a:rPr lang="zh-CN" altLang="en-US" sz="1400" b="1" dirty="0">
                    <a:latin typeface="Times New Roman" panose="02020603050405020304" pitchFamily="18" charset="0"/>
                  </a:rPr>
                  <a:t>审计</a:t>
                </a:r>
                <a:endParaRPr lang="en-US" altLang="zh-CN" sz="1400" b="1" dirty="0" smtClean="0">
                  <a:latin typeface="Times New Roman" panose="02020603050405020304" pitchFamily="18" charset="0"/>
                </a:endParaRPr>
              </a:p>
            </p:txBody>
          </p:sp>
        </p:grpSp>
        <p:cxnSp>
          <p:nvCxnSpPr>
            <p:cNvPr id="75" name="直接箭头连接符 74"/>
            <p:cNvCxnSpPr>
              <a:stCxn id="110" idx="0"/>
              <a:endCxn id="108" idx="2"/>
            </p:cNvCxnSpPr>
            <p:nvPr/>
          </p:nvCxnSpPr>
          <p:spPr bwMode="auto">
            <a:xfrm flipV="1">
              <a:off x="1582329" y="1491319"/>
              <a:ext cx="2023745" cy="2167246"/>
            </a:xfrm>
            <a:prstGeom prst="straightConnector1">
              <a:avLst/>
            </a:prstGeom>
            <a:solidFill>
              <a:schemeClr val="accent1"/>
            </a:solid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箭头连接符 75"/>
            <p:cNvCxnSpPr>
              <a:stCxn id="110" idx="0"/>
              <a:endCxn id="106" idx="2"/>
            </p:cNvCxnSpPr>
            <p:nvPr/>
          </p:nvCxnSpPr>
          <p:spPr bwMode="auto">
            <a:xfrm flipV="1">
              <a:off x="1582329" y="1491319"/>
              <a:ext cx="4151094" cy="2167246"/>
            </a:xfrm>
            <a:prstGeom prst="straightConnector1">
              <a:avLst/>
            </a:prstGeom>
            <a:solidFill>
              <a:schemeClr val="accent1"/>
            </a:solid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矩形 76"/>
            <p:cNvSpPr/>
            <p:nvPr/>
          </p:nvSpPr>
          <p:spPr bwMode="auto">
            <a:xfrm>
              <a:off x="5653914" y="2674618"/>
              <a:ext cx="2704348" cy="3377082"/>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78" name="矩形 77"/>
            <p:cNvSpPr/>
            <p:nvPr/>
          </p:nvSpPr>
          <p:spPr bwMode="auto">
            <a:xfrm>
              <a:off x="6742603" y="3644416"/>
              <a:ext cx="1615659" cy="1437487"/>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79" name="矩形 78"/>
            <p:cNvSpPr/>
            <p:nvPr/>
          </p:nvSpPr>
          <p:spPr bwMode="auto">
            <a:xfrm>
              <a:off x="6233792" y="3192969"/>
              <a:ext cx="2124470" cy="2340380"/>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80" name="文本框 79"/>
            <p:cNvSpPr txBox="1"/>
            <p:nvPr/>
          </p:nvSpPr>
          <p:spPr>
            <a:xfrm>
              <a:off x="6742603" y="3644416"/>
              <a:ext cx="1364716" cy="307777"/>
            </a:xfrm>
            <a:prstGeom prst="rect">
              <a:avLst/>
            </a:prstGeom>
            <a:noFill/>
          </p:spPr>
          <p:txBody>
            <a:bodyPr wrap="square" rtlCol="0">
              <a:spAutoFit/>
            </a:bodyPr>
            <a:lstStyle/>
            <a:p>
              <a:r>
                <a:rPr lang="zh-CN" altLang="en-US" sz="1400" b="1" dirty="0" smtClean="0">
                  <a:latin typeface="Times New Roman" panose="02020603050405020304" pitchFamily="18" charset="0"/>
                </a:rPr>
                <a:t>自主访问控制</a:t>
              </a:r>
            </a:p>
          </p:txBody>
        </p:sp>
        <p:sp>
          <p:nvSpPr>
            <p:cNvPr id="81" name="文本框 80"/>
            <p:cNvSpPr txBox="1"/>
            <p:nvPr/>
          </p:nvSpPr>
          <p:spPr>
            <a:xfrm>
              <a:off x="6233792" y="3192969"/>
              <a:ext cx="1364716" cy="307777"/>
            </a:xfrm>
            <a:prstGeom prst="rect">
              <a:avLst/>
            </a:prstGeom>
            <a:noFill/>
          </p:spPr>
          <p:txBody>
            <a:bodyPr wrap="square" rtlCol="0">
              <a:spAutoFit/>
            </a:bodyPr>
            <a:lstStyle/>
            <a:p>
              <a:r>
                <a:rPr lang="zh-CN" altLang="en-US" sz="1400" b="1" dirty="0">
                  <a:latin typeface="Times New Roman" panose="02020603050405020304" pitchFamily="18" charset="0"/>
                </a:rPr>
                <a:t>强制</a:t>
              </a:r>
              <a:r>
                <a:rPr lang="zh-CN" altLang="en-US" sz="1400" b="1" dirty="0" smtClean="0">
                  <a:latin typeface="Times New Roman" panose="02020603050405020304" pitchFamily="18" charset="0"/>
                </a:rPr>
                <a:t>访问控制</a:t>
              </a:r>
            </a:p>
          </p:txBody>
        </p:sp>
        <p:sp>
          <p:nvSpPr>
            <p:cNvPr id="82" name="文本框 81"/>
            <p:cNvSpPr txBox="1"/>
            <p:nvPr/>
          </p:nvSpPr>
          <p:spPr>
            <a:xfrm>
              <a:off x="5653914" y="2674618"/>
              <a:ext cx="1364716" cy="307777"/>
            </a:xfrm>
            <a:prstGeom prst="rect">
              <a:avLst/>
            </a:prstGeom>
            <a:noFill/>
          </p:spPr>
          <p:txBody>
            <a:bodyPr wrap="square" rtlCol="0">
              <a:spAutoFit/>
            </a:bodyPr>
            <a:lstStyle/>
            <a:p>
              <a:r>
                <a:rPr lang="zh-CN" altLang="en-US" sz="1400" b="1" dirty="0" smtClean="0">
                  <a:latin typeface="Times New Roman" panose="02020603050405020304" pitchFamily="18" charset="0"/>
                </a:rPr>
                <a:t>推理控制</a:t>
              </a:r>
            </a:p>
          </p:txBody>
        </p:sp>
        <p:sp>
          <p:nvSpPr>
            <p:cNvPr id="83" name="文本框 82"/>
            <p:cNvSpPr txBox="1"/>
            <p:nvPr/>
          </p:nvSpPr>
          <p:spPr>
            <a:xfrm>
              <a:off x="6825579" y="2212970"/>
              <a:ext cx="751997" cy="307777"/>
            </a:xfrm>
            <a:prstGeom prst="rect">
              <a:avLst/>
            </a:prstGeom>
            <a:noFill/>
          </p:spPr>
          <p:txBody>
            <a:bodyPr wrap="square" rtlCol="0">
              <a:spAutoFit/>
            </a:bodyPr>
            <a:lstStyle/>
            <a:p>
              <a:r>
                <a:rPr lang="en-US" altLang="zh-CN" sz="1400" b="1" dirty="0" smtClean="0">
                  <a:latin typeface="Times New Roman" panose="02020603050405020304" pitchFamily="18" charset="0"/>
                </a:rPr>
                <a:t>SQL</a:t>
              </a:r>
              <a:r>
                <a:rPr lang="zh-CN" altLang="en-US" sz="1400" b="1" dirty="0" smtClean="0">
                  <a:latin typeface="Times New Roman" panose="02020603050405020304" pitchFamily="18" charset="0"/>
                </a:rPr>
                <a:t>层</a:t>
              </a:r>
            </a:p>
          </p:txBody>
        </p:sp>
        <p:sp>
          <p:nvSpPr>
            <p:cNvPr id="84" name="文本框 83"/>
            <p:cNvSpPr txBox="1"/>
            <p:nvPr/>
          </p:nvSpPr>
          <p:spPr>
            <a:xfrm>
              <a:off x="6628106" y="1566730"/>
              <a:ext cx="1610192" cy="307777"/>
            </a:xfrm>
            <a:prstGeom prst="rect">
              <a:avLst/>
            </a:prstGeom>
            <a:noFill/>
          </p:spPr>
          <p:txBody>
            <a:bodyPr wrap="square" rtlCol="0">
              <a:spAutoFit/>
            </a:bodyPr>
            <a:lstStyle/>
            <a:p>
              <a:r>
                <a:rPr lang="zh-CN" altLang="en-US" sz="1400" b="1" dirty="0" smtClean="0">
                  <a:latin typeface="Times New Roman" panose="02020603050405020304" pitchFamily="18" charset="0"/>
                </a:rPr>
                <a:t>多层访问控制策略</a:t>
              </a:r>
            </a:p>
          </p:txBody>
        </p:sp>
        <p:sp>
          <p:nvSpPr>
            <p:cNvPr id="85" name="上箭头 84"/>
            <p:cNvSpPr/>
            <p:nvPr/>
          </p:nvSpPr>
          <p:spPr bwMode="auto">
            <a:xfrm rot="16200000" flipV="1">
              <a:off x="3797685" y="2174144"/>
              <a:ext cx="234000" cy="3463793"/>
            </a:xfrm>
            <a:prstGeom prst="up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86" name="上箭头 85"/>
            <p:cNvSpPr/>
            <p:nvPr/>
          </p:nvSpPr>
          <p:spPr bwMode="auto">
            <a:xfrm rot="16200000" flipV="1">
              <a:off x="5829402" y="3639652"/>
              <a:ext cx="234000" cy="532778"/>
            </a:xfrm>
            <a:prstGeom prst="up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87" name="上箭头 86"/>
            <p:cNvSpPr/>
            <p:nvPr/>
          </p:nvSpPr>
          <p:spPr bwMode="auto">
            <a:xfrm rot="16200000" flipV="1">
              <a:off x="6385934" y="3666373"/>
              <a:ext cx="234000" cy="479335"/>
            </a:xfrm>
            <a:prstGeom prst="up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nvGrpSpPr>
            <p:cNvPr id="88" name="组合 87"/>
            <p:cNvGrpSpPr/>
            <p:nvPr/>
          </p:nvGrpSpPr>
          <p:grpSpPr>
            <a:xfrm>
              <a:off x="9201742" y="1379284"/>
              <a:ext cx="1967634" cy="4648718"/>
              <a:chOff x="9579724" y="1464845"/>
              <a:chExt cx="1967634" cy="4648718"/>
            </a:xfrm>
          </p:grpSpPr>
          <p:grpSp>
            <p:nvGrpSpPr>
              <p:cNvPr id="92" name="组合 91"/>
              <p:cNvGrpSpPr/>
              <p:nvPr/>
            </p:nvGrpSpPr>
            <p:grpSpPr>
              <a:xfrm>
                <a:off x="9875574" y="3103065"/>
                <a:ext cx="1365342" cy="825501"/>
                <a:chOff x="10245683" y="2321488"/>
                <a:chExt cx="1365342" cy="825501"/>
              </a:xfrm>
            </p:grpSpPr>
            <p:sp>
              <p:nvSpPr>
                <p:cNvPr id="104" name="流程图: 磁盘 103"/>
                <p:cNvSpPr/>
                <p:nvPr/>
              </p:nvSpPr>
              <p:spPr bwMode="auto">
                <a:xfrm>
                  <a:off x="10280282" y="2321488"/>
                  <a:ext cx="1296144" cy="825501"/>
                </a:xfrm>
                <a:prstGeom prst="flowChartMagneticDisk">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05" name="文本框 104"/>
                <p:cNvSpPr txBox="1"/>
                <p:nvPr/>
              </p:nvSpPr>
              <p:spPr>
                <a:xfrm>
                  <a:off x="10245683" y="2619958"/>
                  <a:ext cx="1365342" cy="523220"/>
                </a:xfrm>
                <a:prstGeom prst="rect">
                  <a:avLst/>
                </a:prstGeom>
                <a:noFill/>
              </p:spPr>
              <p:txBody>
                <a:bodyPr wrap="square" rtlCol="0">
                  <a:spAutoFit/>
                </a:bodyPr>
                <a:lstStyle/>
                <a:p>
                  <a:pPr algn="ctr"/>
                  <a:r>
                    <a:rPr lang="zh-CN" altLang="en-US" sz="1400" b="1" dirty="0" smtClean="0">
                      <a:latin typeface="Times New Roman" panose="02020603050405020304" pitchFamily="18" charset="0"/>
                    </a:rPr>
                    <a:t>用户数据备份</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信息</a:t>
                  </a:r>
                </a:p>
              </p:txBody>
            </p:sp>
          </p:grpSp>
          <p:grpSp>
            <p:nvGrpSpPr>
              <p:cNvPr id="93" name="组合 92"/>
              <p:cNvGrpSpPr/>
              <p:nvPr/>
            </p:nvGrpSpPr>
            <p:grpSpPr>
              <a:xfrm>
                <a:off x="9875574" y="5090432"/>
                <a:ext cx="1365342" cy="825501"/>
                <a:chOff x="10245683" y="2321488"/>
                <a:chExt cx="1365342" cy="825501"/>
              </a:xfrm>
            </p:grpSpPr>
            <p:sp>
              <p:nvSpPr>
                <p:cNvPr id="102" name="流程图: 磁盘 101"/>
                <p:cNvSpPr/>
                <p:nvPr/>
              </p:nvSpPr>
              <p:spPr bwMode="auto">
                <a:xfrm>
                  <a:off x="10280282" y="2321488"/>
                  <a:ext cx="1296144" cy="825501"/>
                </a:xfrm>
                <a:prstGeom prst="flowChartMagneticDisk">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03" name="文本框 102"/>
                <p:cNvSpPr txBox="1"/>
                <p:nvPr/>
              </p:nvSpPr>
              <p:spPr>
                <a:xfrm>
                  <a:off x="10245683" y="2619958"/>
                  <a:ext cx="1365342" cy="523220"/>
                </a:xfrm>
                <a:prstGeom prst="rect">
                  <a:avLst/>
                </a:prstGeom>
                <a:noFill/>
              </p:spPr>
              <p:txBody>
                <a:bodyPr wrap="square" rtlCol="0">
                  <a:spAutoFit/>
                </a:bodyPr>
                <a:lstStyle/>
                <a:p>
                  <a:pPr algn="ctr"/>
                  <a:r>
                    <a:rPr lang="zh-CN" altLang="en-US" sz="1400" b="1" dirty="0" smtClean="0">
                      <a:latin typeface="Times New Roman" panose="02020603050405020304" pitchFamily="18" charset="0"/>
                    </a:rPr>
                    <a:t>安全数据备份</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信息</a:t>
                  </a:r>
                </a:p>
              </p:txBody>
            </p:sp>
          </p:grpSp>
          <p:grpSp>
            <p:nvGrpSpPr>
              <p:cNvPr id="94" name="组合 93"/>
              <p:cNvGrpSpPr/>
              <p:nvPr/>
            </p:nvGrpSpPr>
            <p:grpSpPr>
              <a:xfrm>
                <a:off x="9875574" y="2109381"/>
                <a:ext cx="1365342" cy="825501"/>
                <a:chOff x="10245683" y="2321488"/>
                <a:chExt cx="1365342" cy="825501"/>
              </a:xfrm>
            </p:grpSpPr>
            <p:sp>
              <p:nvSpPr>
                <p:cNvPr id="100" name="流程图: 磁盘 99"/>
                <p:cNvSpPr/>
                <p:nvPr/>
              </p:nvSpPr>
              <p:spPr bwMode="auto">
                <a:xfrm>
                  <a:off x="10280282" y="2321488"/>
                  <a:ext cx="1296144" cy="825501"/>
                </a:xfrm>
                <a:prstGeom prst="flowChartMagneticDisk">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01" name="文本框 100"/>
                <p:cNvSpPr txBox="1"/>
                <p:nvPr/>
              </p:nvSpPr>
              <p:spPr>
                <a:xfrm>
                  <a:off x="10245683" y="2687229"/>
                  <a:ext cx="1365342" cy="307777"/>
                </a:xfrm>
                <a:prstGeom prst="rect">
                  <a:avLst/>
                </a:prstGeom>
                <a:noFill/>
              </p:spPr>
              <p:txBody>
                <a:bodyPr wrap="square" rtlCol="0">
                  <a:spAutoFit/>
                </a:bodyPr>
                <a:lstStyle/>
                <a:p>
                  <a:pPr algn="ctr"/>
                  <a:r>
                    <a:rPr lang="zh-CN" altLang="en-US" sz="1400" b="1" dirty="0" smtClean="0">
                      <a:latin typeface="Times New Roman" panose="02020603050405020304" pitchFamily="18" charset="0"/>
                    </a:rPr>
                    <a:t>用户数据信息</a:t>
                  </a:r>
                </a:p>
              </p:txBody>
            </p:sp>
          </p:grpSp>
          <p:grpSp>
            <p:nvGrpSpPr>
              <p:cNvPr id="95" name="组合 94"/>
              <p:cNvGrpSpPr/>
              <p:nvPr/>
            </p:nvGrpSpPr>
            <p:grpSpPr>
              <a:xfrm>
                <a:off x="9875574" y="4096749"/>
                <a:ext cx="1365342" cy="825501"/>
                <a:chOff x="10245683" y="2321488"/>
                <a:chExt cx="1365342" cy="825501"/>
              </a:xfrm>
            </p:grpSpPr>
            <p:sp>
              <p:nvSpPr>
                <p:cNvPr id="98" name="流程图: 磁盘 97"/>
                <p:cNvSpPr/>
                <p:nvPr/>
              </p:nvSpPr>
              <p:spPr bwMode="auto">
                <a:xfrm>
                  <a:off x="10280282" y="2321488"/>
                  <a:ext cx="1296144" cy="825501"/>
                </a:xfrm>
                <a:prstGeom prst="flowChartMagneticDisk">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9" name="文本框 98"/>
                <p:cNvSpPr txBox="1"/>
                <p:nvPr/>
              </p:nvSpPr>
              <p:spPr>
                <a:xfrm>
                  <a:off x="10245683" y="2619958"/>
                  <a:ext cx="1365342" cy="523220"/>
                </a:xfrm>
                <a:prstGeom prst="rect">
                  <a:avLst/>
                </a:prstGeom>
                <a:noFill/>
              </p:spPr>
              <p:txBody>
                <a:bodyPr wrap="square" rtlCol="0">
                  <a:spAutoFit/>
                </a:bodyPr>
                <a:lstStyle/>
                <a:p>
                  <a:pPr algn="ctr"/>
                  <a:r>
                    <a:rPr lang="zh-CN" altLang="en-US" sz="1400" b="1" dirty="0" smtClean="0">
                      <a:latin typeface="Times New Roman" panose="02020603050405020304" pitchFamily="18" charset="0"/>
                    </a:rPr>
                    <a:t>安全数据信息</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（包括审计）</a:t>
                  </a:r>
                </a:p>
              </p:txBody>
            </p:sp>
          </p:grpSp>
          <p:sp>
            <p:nvSpPr>
              <p:cNvPr id="96" name="矩形 95"/>
              <p:cNvSpPr/>
              <p:nvPr/>
            </p:nvSpPr>
            <p:spPr bwMode="auto">
              <a:xfrm>
                <a:off x="9579724" y="1900957"/>
                <a:ext cx="1967634" cy="4212606"/>
              </a:xfrm>
              <a:prstGeom prst="rect">
                <a:avLst/>
              </a:prstGeom>
              <a:noFill/>
              <a:ln w="28575" cap="flat" cmpd="sng" algn="ctr">
                <a:solidFill>
                  <a:srgbClr val="0071C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97" name="文本框 96"/>
              <p:cNvSpPr txBox="1"/>
              <p:nvPr/>
            </p:nvSpPr>
            <p:spPr>
              <a:xfrm>
                <a:off x="10190471" y="1464845"/>
                <a:ext cx="735547" cy="307777"/>
              </a:xfrm>
              <a:prstGeom prst="rect">
                <a:avLst/>
              </a:prstGeom>
              <a:noFill/>
            </p:spPr>
            <p:txBody>
              <a:bodyPr wrap="square" rtlCol="0">
                <a:spAutoFit/>
              </a:bodyPr>
              <a:lstStyle/>
              <a:p>
                <a:r>
                  <a:rPr lang="zh-CN" altLang="en-US" sz="1400" b="1" dirty="0">
                    <a:latin typeface="Times New Roman" panose="02020603050405020304" pitchFamily="18" charset="0"/>
                  </a:rPr>
                  <a:t>数据层</a:t>
                </a:r>
                <a:endParaRPr lang="zh-CN" altLang="en-US" sz="1400" b="1" dirty="0" smtClean="0">
                  <a:latin typeface="Times New Roman" panose="02020603050405020304" pitchFamily="18" charset="0"/>
                </a:endParaRPr>
              </a:p>
            </p:txBody>
          </p:sp>
        </p:grpSp>
        <p:cxnSp>
          <p:nvCxnSpPr>
            <p:cNvPr id="89" name="直接箭头连接符 88"/>
            <p:cNvCxnSpPr>
              <a:stCxn id="77" idx="0"/>
              <a:endCxn id="108" idx="2"/>
            </p:cNvCxnSpPr>
            <p:nvPr/>
          </p:nvCxnSpPr>
          <p:spPr bwMode="auto">
            <a:xfrm flipH="1" flipV="1">
              <a:off x="3606074" y="1491319"/>
              <a:ext cx="3400014" cy="1183299"/>
            </a:xfrm>
            <a:prstGeom prst="straightConnector1">
              <a:avLst/>
            </a:prstGeom>
            <a:solidFill>
              <a:schemeClr val="accent1"/>
            </a:solid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箭头连接符 89"/>
            <p:cNvCxnSpPr>
              <a:stCxn id="77" idx="0"/>
              <a:endCxn id="106" idx="2"/>
            </p:cNvCxnSpPr>
            <p:nvPr/>
          </p:nvCxnSpPr>
          <p:spPr bwMode="auto">
            <a:xfrm flipH="1" flipV="1">
              <a:off x="5733423" y="1491319"/>
              <a:ext cx="1272665" cy="1183299"/>
            </a:xfrm>
            <a:prstGeom prst="straightConnector1">
              <a:avLst/>
            </a:prstGeom>
            <a:solidFill>
              <a:schemeClr val="accent1"/>
            </a:solid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上箭头 90"/>
            <p:cNvSpPr/>
            <p:nvPr/>
          </p:nvSpPr>
          <p:spPr bwMode="auto">
            <a:xfrm rot="16200000" flipV="1">
              <a:off x="8677739" y="3499038"/>
              <a:ext cx="234000" cy="814005"/>
            </a:xfrm>
            <a:prstGeom prst="up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grpSp>
        <p:nvGrpSpPr>
          <p:cNvPr id="120" name="组合 119"/>
          <p:cNvGrpSpPr/>
          <p:nvPr/>
        </p:nvGrpSpPr>
        <p:grpSpPr>
          <a:xfrm>
            <a:off x="1002247" y="951319"/>
            <a:ext cx="10187507" cy="5100381"/>
            <a:chOff x="981869" y="951319"/>
            <a:chExt cx="10187507" cy="5100381"/>
          </a:xfrm>
        </p:grpSpPr>
        <p:sp>
          <p:nvSpPr>
            <p:cNvPr id="121" name="上箭头 120"/>
            <p:cNvSpPr/>
            <p:nvPr/>
          </p:nvSpPr>
          <p:spPr bwMode="auto">
            <a:xfrm flipV="1">
              <a:off x="1423536" y="2712518"/>
              <a:ext cx="215738" cy="931897"/>
            </a:xfrm>
            <a:prstGeom prst="up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nvGrpSpPr>
            <p:cNvPr id="122" name="组合 121"/>
            <p:cNvGrpSpPr/>
            <p:nvPr/>
          </p:nvGrpSpPr>
          <p:grpSpPr>
            <a:xfrm>
              <a:off x="1043849" y="1826919"/>
              <a:ext cx="1333175" cy="904457"/>
              <a:chOff x="2814510" y="1817861"/>
              <a:chExt cx="1333175" cy="904457"/>
            </a:xfrm>
          </p:grpSpPr>
          <p:grpSp>
            <p:nvGrpSpPr>
              <p:cNvPr id="163" name="组合 162"/>
              <p:cNvGrpSpPr/>
              <p:nvPr/>
            </p:nvGrpSpPr>
            <p:grpSpPr>
              <a:xfrm>
                <a:off x="2944750" y="1817861"/>
                <a:ext cx="793286" cy="616728"/>
                <a:chOff x="7309487" y="2188779"/>
                <a:chExt cx="763835" cy="535191"/>
              </a:xfrm>
            </p:grpSpPr>
            <p:sp>
              <p:nvSpPr>
                <p:cNvPr id="165" name="Freeform 587"/>
                <p:cNvSpPr>
                  <a:spLocks/>
                </p:cNvSpPr>
                <p:nvPr/>
              </p:nvSpPr>
              <p:spPr bwMode="auto">
                <a:xfrm>
                  <a:off x="7797072" y="2382804"/>
                  <a:ext cx="276250" cy="247399"/>
                </a:xfrm>
                <a:custGeom>
                  <a:avLst/>
                  <a:gdLst>
                    <a:gd name="T0" fmla="*/ 141 w 162"/>
                    <a:gd name="T1" fmla="*/ 17 h 145"/>
                    <a:gd name="T2" fmla="*/ 105 w 162"/>
                    <a:gd name="T3" fmla="*/ 0 h 145"/>
                    <a:gd name="T4" fmla="*/ 81 w 162"/>
                    <a:gd name="T5" fmla="*/ 9 h 145"/>
                    <a:gd name="T6" fmla="*/ 57 w 162"/>
                    <a:gd name="T7" fmla="*/ 0 h 145"/>
                    <a:gd name="T8" fmla="*/ 0 w 162"/>
                    <a:gd name="T9" fmla="*/ 56 h 145"/>
                    <a:gd name="T10" fmla="*/ 0 w 162"/>
                    <a:gd name="T11" fmla="*/ 59 h 145"/>
                    <a:gd name="T12" fmla="*/ 30 w 162"/>
                    <a:gd name="T13" fmla="*/ 109 h 145"/>
                    <a:gd name="T14" fmla="*/ 30 w 162"/>
                    <a:gd name="T15" fmla="*/ 140 h 145"/>
                    <a:gd name="T16" fmla="*/ 73 w 162"/>
                    <a:gd name="T17" fmla="*/ 145 h 145"/>
                    <a:gd name="T18" fmla="*/ 88 w 162"/>
                    <a:gd name="T19" fmla="*/ 145 h 145"/>
                    <a:gd name="T20" fmla="*/ 162 w 162"/>
                    <a:gd name="T21" fmla="*/ 118 h 145"/>
                    <a:gd name="T22" fmla="*/ 162 w 162"/>
                    <a:gd name="T23" fmla="*/ 56 h 145"/>
                    <a:gd name="T24" fmla="*/ 141 w 162"/>
                    <a:gd name="T25"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41" y="17"/>
                      </a:moveTo>
                      <a:cubicBezTo>
                        <a:pt x="130" y="8"/>
                        <a:pt x="116" y="3"/>
                        <a:pt x="105" y="0"/>
                      </a:cubicBezTo>
                      <a:cubicBezTo>
                        <a:pt x="81" y="9"/>
                        <a:pt x="81" y="9"/>
                        <a:pt x="81" y="9"/>
                      </a:cubicBezTo>
                      <a:cubicBezTo>
                        <a:pt x="57" y="0"/>
                        <a:pt x="57" y="0"/>
                        <a:pt x="57" y="0"/>
                      </a:cubicBezTo>
                      <a:cubicBezTo>
                        <a:pt x="35" y="5"/>
                        <a:pt x="0" y="20"/>
                        <a:pt x="0" y="56"/>
                      </a:cubicBezTo>
                      <a:cubicBezTo>
                        <a:pt x="0" y="57"/>
                        <a:pt x="0" y="58"/>
                        <a:pt x="0" y="59"/>
                      </a:cubicBezTo>
                      <a:cubicBezTo>
                        <a:pt x="16" y="69"/>
                        <a:pt x="30" y="85"/>
                        <a:pt x="30" y="109"/>
                      </a:cubicBezTo>
                      <a:cubicBezTo>
                        <a:pt x="30" y="121"/>
                        <a:pt x="30" y="132"/>
                        <a:pt x="30" y="140"/>
                      </a:cubicBezTo>
                      <a:cubicBezTo>
                        <a:pt x="40" y="143"/>
                        <a:pt x="54" y="145"/>
                        <a:pt x="73" y="145"/>
                      </a:cubicBezTo>
                      <a:cubicBezTo>
                        <a:pt x="88" y="145"/>
                        <a:pt x="88" y="145"/>
                        <a:pt x="88" y="145"/>
                      </a:cubicBezTo>
                      <a:cubicBezTo>
                        <a:pt x="160" y="145"/>
                        <a:pt x="162" y="118"/>
                        <a:pt x="162" y="118"/>
                      </a:cubicBezTo>
                      <a:cubicBezTo>
                        <a:pt x="162" y="118"/>
                        <a:pt x="162" y="109"/>
                        <a:pt x="162" y="56"/>
                      </a:cubicBezTo>
                      <a:cubicBezTo>
                        <a:pt x="162" y="38"/>
                        <a:pt x="153" y="26"/>
                        <a:pt x="141" y="17"/>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166" name="Oval 588"/>
                <p:cNvSpPr>
                  <a:spLocks noChangeArrowheads="1"/>
                </p:cNvSpPr>
                <p:nvPr/>
              </p:nvSpPr>
              <p:spPr bwMode="auto">
                <a:xfrm>
                  <a:off x="7864872" y="2188779"/>
                  <a:ext cx="139928" cy="161567"/>
                </a:xfrm>
                <a:prstGeom prst="ellipse">
                  <a:avLst/>
                </a:pr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167" name="Freeform 589"/>
                <p:cNvSpPr>
                  <a:spLocks/>
                </p:cNvSpPr>
                <p:nvPr/>
              </p:nvSpPr>
              <p:spPr bwMode="auto">
                <a:xfrm>
                  <a:off x="7549673" y="2475128"/>
                  <a:ext cx="276250" cy="248842"/>
                </a:xfrm>
                <a:custGeom>
                  <a:avLst/>
                  <a:gdLst>
                    <a:gd name="T0" fmla="*/ 145 w 162"/>
                    <a:gd name="T1" fmla="*/ 20 h 146"/>
                    <a:gd name="T2" fmla="*/ 132 w 162"/>
                    <a:gd name="T3" fmla="*/ 11 h 146"/>
                    <a:gd name="T4" fmla="*/ 105 w 162"/>
                    <a:gd name="T5" fmla="*/ 0 h 146"/>
                    <a:gd name="T6" fmla="*/ 81 w 162"/>
                    <a:gd name="T7" fmla="*/ 9 h 146"/>
                    <a:gd name="T8" fmla="*/ 57 w 162"/>
                    <a:gd name="T9" fmla="*/ 0 h 146"/>
                    <a:gd name="T10" fmla="*/ 34 w 162"/>
                    <a:gd name="T11" fmla="*/ 9 h 146"/>
                    <a:gd name="T12" fmla="*/ 21 w 162"/>
                    <a:gd name="T13" fmla="*/ 17 h 146"/>
                    <a:gd name="T14" fmla="*/ 0 w 162"/>
                    <a:gd name="T15" fmla="*/ 57 h 146"/>
                    <a:gd name="T16" fmla="*/ 0 w 162"/>
                    <a:gd name="T17" fmla="*/ 82 h 146"/>
                    <a:gd name="T18" fmla="*/ 0 w 162"/>
                    <a:gd name="T19" fmla="*/ 96 h 146"/>
                    <a:gd name="T20" fmla="*/ 0 w 162"/>
                    <a:gd name="T21" fmla="*/ 119 h 146"/>
                    <a:gd name="T22" fmla="*/ 74 w 162"/>
                    <a:gd name="T23" fmla="*/ 146 h 146"/>
                    <a:gd name="T24" fmla="*/ 88 w 162"/>
                    <a:gd name="T25" fmla="*/ 146 h 146"/>
                    <a:gd name="T26" fmla="*/ 162 w 162"/>
                    <a:gd name="T27" fmla="*/ 119 h 146"/>
                    <a:gd name="T28" fmla="*/ 162 w 162"/>
                    <a:gd name="T29" fmla="*/ 96 h 146"/>
                    <a:gd name="T30" fmla="*/ 162 w 162"/>
                    <a:gd name="T31" fmla="*/ 82 h 146"/>
                    <a:gd name="T32" fmla="*/ 162 w 162"/>
                    <a:gd name="T33" fmla="*/ 57 h 146"/>
                    <a:gd name="T34" fmla="*/ 145 w 162"/>
                    <a:gd name="T35"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46">
                      <a:moveTo>
                        <a:pt x="145" y="20"/>
                      </a:moveTo>
                      <a:cubicBezTo>
                        <a:pt x="141" y="17"/>
                        <a:pt x="137" y="14"/>
                        <a:pt x="132" y="11"/>
                      </a:cubicBezTo>
                      <a:cubicBezTo>
                        <a:pt x="123" y="6"/>
                        <a:pt x="113" y="3"/>
                        <a:pt x="105" y="0"/>
                      </a:cubicBezTo>
                      <a:cubicBezTo>
                        <a:pt x="81" y="9"/>
                        <a:pt x="81" y="9"/>
                        <a:pt x="81" y="9"/>
                      </a:cubicBezTo>
                      <a:cubicBezTo>
                        <a:pt x="57" y="0"/>
                        <a:pt x="57" y="0"/>
                        <a:pt x="57" y="0"/>
                      </a:cubicBezTo>
                      <a:cubicBezTo>
                        <a:pt x="50" y="2"/>
                        <a:pt x="42" y="5"/>
                        <a:pt x="34" y="9"/>
                      </a:cubicBezTo>
                      <a:cubicBezTo>
                        <a:pt x="29" y="11"/>
                        <a:pt x="25" y="14"/>
                        <a:pt x="21" y="17"/>
                      </a:cubicBezTo>
                      <a:cubicBezTo>
                        <a:pt x="9" y="26"/>
                        <a:pt x="0" y="39"/>
                        <a:pt x="0" y="57"/>
                      </a:cubicBezTo>
                      <a:cubicBezTo>
                        <a:pt x="0" y="67"/>
                        <a:pt x="0" y="75"/>
                        <a:pt x="0" y="82"/>
                      </a:cubicBezTo>
                      <a:cubicBezTo>
                        <a:pt x="0" y="87"/>
                        <a:pt x="0" y="92"/>
                        <a:pt x="0" y="96"/>
                      </a:cubicBezTo>
                      <a:cubicBezTo>
                        <a:pt x="0" y="115"/>
                        <a:pt x="0" y="119"/>
                        <a:pt x="0" y="119"/>
                      </a:cubicBezTo>
                      <a:cubicBezTo>
                        <a:pt x="0" y="119"/>
                        <a:pt x="2" y="146"/>
                        <a:pt x="74" y="146"/>
                      </a:cubicBezTo>
                      <a:cubicBezTo>
                        <a:pt x="88" y="146"/>
                        <a:pt x="88" y="146"/>
                        <a:pt x="88" y="146"/>
                      </a:cubicBezTo>
                      <a:cubicBezTo>
                        <a:pt x="160" y="146"/>
                        <a:pt x="162" y="119"/>
                        <a:pt x="162" y="119"/>
                      </a:cubicBezTo>
                      <a:cubicBezTo>
                        <a:pt x="162" y="119"/>
                        <a:pt x="162" y="114"/>
                        <a:pt x="162" y="96"/>
                      </a:cubicBezTo>
                      <a:cubicBezTo>
                        <a:pt x="162" y="92"/>
                        <a:pt x="162" y="87"/>
                        <a:pt x="162" y="82"/>
                      </a:cubicBezTo>
                      <a:cubicBezTo>
                        <a:pt x="162" y="75"/>
                        <a:pt x="162" y="67"/>
                        <a:pt x="162" y="57"/>
                      </a:cubicBezTo>
                      <a:cubicBezTo>
                        <a:pt x="162" y="41"/>
                        <a:pt x="155" y="29"/>
                        <a:pt x="145" y="2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168" name="Oval 590"/>
                <p:cNvSpPr>
                  <a:spLocks noChangeArrowheads="1"/>
                </p:cNvSpPr>
                <p:nvPr/>
              </p:nvSpPr>
              <p:spPr bwMode="auto">
                <a:xfrm>
                  <a:off x="7618195" y="2282546"/>
                  <a:ext cx="139207" cy="161567"/>
                </a:xfrm>
                <a:prstGeom prst="ellipse">
                  <a:avLst/>
                </a:pr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169" name="Freeform 591"/>
                <p:cNvSpPr>
                  <a:spLocks/>
                </p:cNvSpPr>
                <p:nvPr/>
              </p:nvSpPr>
              <p:spPr bwMode="auto">
                <a:xfrm>
                  <a:off x="7309487" y="2381361"/>
                  <a:ext cx="276250" cy="246678"/>
                </a:xfrm>
                <a:custGeom>
                  <a:avLst/>
                  <a:gdLst>
                    <a:gd name="T0" fmla="*/ 162 w 162"/>
                    <a:gd name="T1" fmla="*/ 57 h 145"/>
                    <a:gd name="T2" fmla="*/ 162 w 162"/>
                    <a:gd name="T3" fmla="*/ 57 h 145"/>
                    <a:gd name="T4" fmla="*/ 142 w 162"/>
                    <a:gd name="T5" fmla="*/ 17 h 145"/>
                    <a:gd name="T6" fmla="*/ 105 w 162"/>
                    <a:gd name="T7" fmla="*/ 0 h 145"/>
                    <a:gd name="T8" fmla="*/ 81 w 162"/>
                    <a:gd name="T9" fmla="*/ 9 h 145"/>
                    <a:gd name="T10" fmla="*/ 57 w 162"/>
                    <a:gd name="T11" fmla="*/ 0 h 145"/>
                    <a:gd name="T12" fmla="*/ 0 w 162"/>
                    <a:gd name="T13" fmla="*/ 57 h 145"/>
                    <a:gd name="T14" fmla="*/ 0 w 162"/>
                    <a:gd name="T15" fmla="*/ 118 h 145"/>
                    <a:gd name="T16" fmla="*/ 74 w 162"/>
                    <a:gd name="T17" fmla="*/ 145 h 145"/>
                    <a:gd name="T18" fmla="*/ 88 w 162"/>
                    <a:gd name="T19" fmla="*/ 145 h 145"/>
                    <a:gd name="T20" fmla="*/ 129 w 162"/>
                    <a:gd name="T21" fmla="*/ 141 h 145"/>
                    <a:gd name="T22" fmla="*/ 129 w 162"/>
                    <a:gd name="T23" fmla="*/ 110 h 145"/>
                    <a:gd name="T24" fmla="*/ 162 w 162"/>
                    <a:gd name="T25"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62" y="57"/>
                      </a:moveTo>
                      <a:cubicBezTo>
                        <a:pt x="162" y="57"/>
                        <a:pt x="162" y="57"/>
                        <a:pt x="162" y="57"/>
                      </a:cubicBezTo>
                      <a:cubicBezTo>
                        <a:pt x="162" y="39"/>
                        <a:pt x="153" y="26"/>
                        <a:pt x="142" y="17"/>
                      </a:cubicBezTo>
                      <a:cubicBezTo>
                        <a:pt x="130" y="8"/>
                        <a:pt x="116" y="3"/>
                        <a:pt x="105" y="0"/>
                      </a:cubicBezTo>
                      <a:cubicBezTo>
                        <a:pt x="81" y="9"/>
                        <a:pt x="81" y="9"/>
                        <a:pt x="81" y="9"/>
                      </a:cubicBezTo>
                      <a:cubicBezTo>
                        <a:pt x="57" y="0"/>
                        <a:pt x="57" y="0"/>
                        <a:pt x="57" y="0"/>
                      </a:cubicBezTo>
                      <a:cubicBezTo>
                        <a:pt x="35" y="6"/>
                        <a:pt x="0" y="21"/>
                        <a:pt x="0" y="57"/>
                      </a:cubicBezTo>
                      <a:cubicBezTo>
                        <a:pt x="0" y="109"/>
                        <a:pt x="0" y="118"/>
                        <a:pt x="0" y="118"/>
                      </a:cubicBezTo>
                      <a:cubicBezTo>
                        <a:pt x="0" y="118"/>
                        <a:pt x="2" y="145"/>
                        <a:pt x="74" y="145"/>
                      </a:cubicBezTo>
                      <a:cubicBezTo>
                        <a:pt x="88" y="145"/>
                        <a:pt x="88" y="145"/>
                        <a:pt x="88" y="145"/>
                      </a:cubicBezTo>
                      <a:cubicBezTo>
                        <a:pt x="105" y="145"/>
                        <a:pt x="118" y="143"/>
                        <a:pt x="129" y="141"/>
                      </a:cubicBezTo>
                      <a:cubicBezTo>
                        <a:pt x="129" y="133"/>
                        <a:pt x="129" y="122"/>
                        <a:pt x="129" y="110"/>
                      </a:cubicBezTo>
                      <a:cubicBezTo>
                        <a:pt x="129" y="84"/>
                        <a:pt x="144" y="68"/>
                        <a:pt x="162" y="57"/>
                      </a:cubicBezTo>
                      <a:close/>
                    </a:path>
                  </a:pathLst>
                </a:cu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170" name="Oval 592"/>
                <p:cNvSpPr>
                  <a:spLocks noChangeArrowheads="1"/>
                </p:cNvSpPr>
                <p:nvPr/>
              </p:nvSpPr>
              <p:spPr bwMode="auto">
                <a:xfrm>
                  <a:off x="7377287" y="2188779"/>
                  <a:ext cx="139928" cy="161567"/>
                </a:xfrm>
                <a:prstGeom prst="ellipse">
                  <a:avLst/>
                </a:prstGeom>
                <a:solidFill>
                  <a:srgbClr val="33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grpSp>
          <p:sp>
            <p:nvSpPr>
              <p:cNvPr id="164" name="文本框 163"/>
              <p:cNvSpPr txBox="1"/>
              <p:nvPr/>
            </p:nvSpPr>
            <p:spPr>
              <a:xfrm>
                <a:off x="2814510" y="2414541"/>
                <a:ext cx="1333175" cy="307777"/>
              </a:xfrm>
              <a:prstGeom prst="rect">
                <a:avLst/>
              </a:prstGeom>
              <a:noFill/>
            </p:spPr>
            <p:txBody>
              <a:bodyPr wrap="square" rtlCol="0">
                <a:spAutoFit/>
              </a:bodyPr>
              <a:lstStyle/>
              <a:p>
                <a:r>
                  <a:rPr lang="zh-CN" altLang="en-US" sz="1400" b="1" dirty="0" smtClean="0">
                    <a:latin typeface="Times New Roman" panose="02020603050405020304" pitchFamily="18" charset="0"/>
                  </a:rPr>
                  <a:t>数据库用户</a:t>
                </a:r>
              </a:p>
            </p:txBody>
          </p:sp>
        </p:grpSp>
        <p:grpSp>
          <p:nvGrpSpPr>
            <p:cNvPr id="123" name="组合 122"/>
            <p:cNvGrpSpPr/>
            <p:nvPr/>
          </p:nvGrpSpPr>
          <p:grpSpPr>
            <a:xfrm>
              <a:off x="981869" y="3658565"/>
              <a:ext cx="1200919" cy="540000"/>
              <a:chOff x="2806849" y="3630028"/>
              <a:chExt cx="1029402" cy="540000"/>
            </a:xfrm>
          </p:grpSpPr>
          <p:sp>
            <p:nvSpPr>
              <p:cNvPr id="161" name="矩形 160"/>
              <p:cNvSpPr/>
              <p:nvPr/>
            </p:nvSpPr>
            <p:spPr bwMode="auto">
              <a:xfrm>
                <a:off x="2806849" y="3630028"/>
                <a:ext cx="1029402" cy="540000"/>
              </a:xfrm>
              <a:prstGeom prst="rect">
                <a:avLst/>
              </a:prstGeom>
              <a:solidFill>
                <a:srgbClr val="FFFF00"/>
              </a:solid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rgbClr val="FFFF00"/>
                  </a:solidFill>
                  <a:effectLst/>
                  <a:latin typeface="Times New Roman" panose="02020603050405020304" pitchFamily="18" charset="0"/>
                </a:endParaRPr>
              </a:p>
            </p:txBody>
          </p:sp>
          <p:sp>
            <p:nvSpPr>
              <p:cNvPr id="162" name="文本框 161"/>
              <p:cNvSpPr txBox="1"/>
              <p:nvPr/>
            </p:nvSpPr>
            <p:spPr>
              <a:xfrm>
                <a:off x="2899984" y="3746139"/>
                <a:ext cx="918267" cy="307777"/>
              </a:xfrm>
              <a:prstGeom prst="rect">
                <a:avLst/>
              </a:prstGeom>
              <a:noFill/>
            </p:spPr>
            <p:txBody>
              <a:bodyPr wrap="square" rtlCol="0">
                <a:spAutoFit/>
              </a:bodyPr>
              <a:lstStyle/>
              <a:p>
                <a:r>
                  <a:rPr lang="zh-CN" altLang="en-US" sz="1400" b="1" dirty="0" smtClean="0">
                    <a:latin typeface="Times New Roman" panose="02020603050405020304" pitchFamily="18" charset="0"/>
                  </a:rPr>
                  <a:t>身份鉴别</a:t>
                </a:r>
              </a:p>
            </p:txBody>
          </p:sp>
        </p:grpSp>
        <p:grpSp>
          <p:nvGrpSpPr>
            <p:cNvPr id="124" name="组合 123"/>
            <p:cNvGrpSpPr/>
            <p:nvPr/>
          </p:nvGrpSpPr>
          <p:grpSpPr>
            <a:xfrm>
              <a:off x="2829391" y="951319"/>
              <a:ext cx="1553366" cy="540000"/>
              <a:chOff x="2806849" y="3630028"/>
              <a:chExt cx="1085347" cy="540000"/>
            </a:xfrm>
          </p:grpSpPr>
          <p:sp>
            <p:nvSpPr>
              <p:cNvPr id="159" name="矩形 158"/>
              <p:cNvSpPr/>
              <p:nvPr/>
            </p:nvSpPr>
            <p:spPr bwMode="auto">
              <a:xfrm>
                <a:off x="2806849" y="3630028"/>
                <a:ext cx="1085347" cy="540000"/>
              </a:xfrm>
              <a:prstGeom prst="rect">
                <a:avLst/>
              </a:prstGeom>
              <a:solidFill>
                <a:srgbClr val="FFFF00"/>
              </a:solid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60" name="文本框 159"/>
              <p:cNvSpPr txBox="1"/>
              <p:nvPr/>
            </p:nvSpPr>
            <p:spPr>
              <a:xfrm>
                <a:off x="2890389" y="3750216"/>
                <a:ext cx="918267" cy="307777"/>
              </a:xfrm>
              <a:prstGeom prst="rect">
                <a:avLst/>
              </a:prstGeom>
              <a:noFill/>
            </p:spPr>
            <p:txBody>
              <a:bodyPr wrap="square" rtlCol="0">
                <a:spAutoFit/>
              </a:bodyPr>
              <a:lstStyle/>
              <a:p>
                <a:r>
                  <a:rPr lang="zh-CN" altLang="en-US" sz="1400" b="1" dirty="0" smtClean="0">
                    <a:latin typeface="Times New Roman" panose="02020603050405020304" pitchFamily="18" charset="0"/>
                  </a:rPr>
                  <a:t>简单入侵检测</a:t>
                </a:r>
                <a:endParaRPr lang="en-US" altLang="zh-CN" sz="1400" b="1" dirty="0" smtClean="0">
                  <a:latin typeface="Times New Roman" panose="02020603050405020304" pitchFamily="18" charset="0"/>
                </a:endParaRPr>
              </a:p>
            </p:txBody>
          </p:sp>
        </p:grpSp>
        <p:grpSp>
          <p:nvGrpSpPr>
            <p:cNvPr id="125" name="组合 124"/>
            <p:cNvGrpSpPr/>
            <p:nvPr/>
          </p:nvGrpSpPr>
          <p:grpSpPr>
            <a:xfrm>
              <a:off x="4956740" y="951319"/>
              <a:ext cx="1553366" cy="540000"/>
              <a:chOff x="2806849" y="3630028"/>
              <a:chExt cx="1085347" cy="540000"/>
            </a:xfrm>
          </p:grpSpPr>
          <p:sp>
            <p:nvSpPr>
              <p:cNvPr id="157" name="矩形 156"/>
              <p:cNvSpPr/>
              <p:nvPr/>
            </p:nvSpPr>
            <p:spPr bwMode="auto">
              <a:xfrm>
                <a:off x="2806849" y="3630028"/>
                <a:ext cx="1085347" cy="540000"/>
              </a:xfrm>
              <a:prstGeom prst="rect">
                <a:avLst/>
              </a:prstGeom>
              <a:solidFill>
                <a:srgbClr val="FFFF00"/>
              </a:solid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58" name="文本框 157"/>
              <p:cNvSpPr txBox="1"/>
              <p:nvPr/>
            </p:nvSpPr>
            <p:spPr>
              <a:xfrm>
                <a:off x="3161985" y="3750216"/>
                <a:ext cx="399551" cy="307777"/>
              </a:xfrm>
              <a:prstGeom prst="rect">
                <a:avLst/>
              </a:prstGeom>
              <a:noFill/>
            </p:spPr>
            <p:txBody>
              <a:bodyPr wrap="square" rtlCol="0">
                <a:spAutoFit/>
              </a:bodyPr>
              <a:lstStyle/>
              <a:p>
                <a:r>
                  <a:rPr lang="zh-CN" altLang="en-US" sz="1400" b="1" dirty="0">
                    <a:latin typeface="Times New Roman" panose="02020603050405020304" pitchFamily="18" charset="0"/>
                  </a:rPr>
                  <a:t>审计</a:t>
                </a:r>
                <a:endParaRPr lang="en-US" altLang="zh-CN" sz="1400" b="1" dirty="0" smtClean="0">
                  <a:latin typeface="Times New Roman" panose="02020603050405020304" pitchFamily="18" charset="0"/>
                </a:endParaRPr>
              </a:p>
            </p:txBody>
          </p:sp>
        </p:grpSp>
        <p:cxnSp>
          <p:nvCxnSpPr>
            <p:cNvPr id="126" name="直接箭头连接符 125"/>
            <p:cNvCxnSpPr>
              <a:stCxn id="161" idx="0"/>
              <a:endCxn id="159" idx="2"/>
            </p:cNvCxnSpPr>
            <p:nvPr/>
          </p:nvCxnSpPr>
          <p:spPr bwMode="auto">
            <a:xfrm flipV="1">
              <a:off x="1582329" y="1491319"/>
              <a:ext cx="2023745" cy="2167246"/>
            </a:xfrm>
            <a:prstGeom prst="straightConnector1">
              <a:avLst/>
            </a:prstGeom>
            <a:solidFill>
              <a:schemeClr val="accent1"/>
            </a:solidFill>
            <a:ln w="28575"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直接箭头连接符 126"/>
            <p:cNvCxnSpPr>
              <a:stCxn id="161" idx="0"/>
              <a:endCxn id="157" idx="2"/>
            </p:cNvCxnSpPr>
            <p:nvPr/>
          </p:nvCxnSpPr>
          <p:spPr bwMode="auto">
            <a:xfrm flipV="1">
              <a:off x="1582329" y="1491319"/>
              <a:ext cx="4151094" cy="2167246"/>
            </a:xfrm>
            <a:prstGeom prst="straightConnector1">
              <a:avLst/>
            </a:prstGeom>
            <a:solidFill>
              <a:schemeClr val="accent1"/>
            </a:solidFill>
            <a:ln w="28575"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8" name="矩形 127"/>
            <p:cNvSpPr/>
            <p:nvPr/>
          </p:nvSpPr>
          <p:spPr bwMode="auto">
            <a:xfrm>
              <a:off x="5653914" y="2674618"/>
              <a:ext cx="2704348" cy="3377082"/>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29" name="矩形 128"/>
            <p:cNvSpPr/>
            <p:nvPr/>
          </p:nvSpPr>
          <p:spPr bwMode="auto">
            <a:xfrm>
              <a:off x="6742603" y="3644416"/>
              <a:ext cx="1615659" cy="1437487"/>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30" name="矩形 129"/>
            <p:cNvSpPr/>
            <p:nvPr/>
          </p:nvSpPr>
          <p:spPr bwMode="auto">
            <a:xfrm>
              <a:off x="6233792" y="3192969"/>
              <a:ext cx="2124470" cy="2340380"/>
            </a:xfrm>
            <a:prstGeom prst="rect">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31" name="文本框 130"/>
            <p:cNvSpPr txBox="1"/>
            <p:nvPr/>
          </p:nvSpPr>
          <p:spPr>
            <a:xfrm>
              <a:off x="6742603" y="3644416"/>
              <a:ext cx="1364716" cy="307777"/>
            </a:xfrm>
            <a:prstGeom prst="rect">
              <a:avLst/>
            </a:prstGeom>
            <a:noFill/>
          </p:spPr>
          <p:txBody>
            <a:bodyPr wrap="square" rtlCol="0">
              <a:spAutoFit/>
            </a:bodyPr>
            <a:lstStyle/>
            <a:p>
              <a:r>
                <a:rPr lang="zh-CN" altLang="en-US" sz="1400" b="1" dirty="0" smtClean="0">
                  <a:latin typeface="Times New Roman" panose="02020603050405020304" pitchFamily="18" charset="0"/>
                </a:rPr>
                <a:t>自主访问控制</a:t>
              </a:r>
            </a:p>
          </p:txBody>
        </p:sp>
        <p:sp>
          <p:nvSpPr>
            <p:cNvPr id="132" name="文本框 131"/>
            <p:cNvSpPr txBox="1"/>
            <p:nvPr/>
          </p:nvSpPr>
          <p:spPr>
            <a:xfrm>
              <a:off x="6233792" y="3192969"/>
              <a:ext cx="1364716" cy="307777"/>
            </a:xfrm>
            <a:prstGeom prst="rect">
              <a:avLst/>
            </a:prstGeom>
            <a:noFill/>
          </p:spPr>
          <p:txBody>
            <a:bodyPr wrap="square" rtlCol="0">
              <a:spAutoFit/>
            </a:bodyPr>
            <a:lstStyle/>
            <a:p>
              <a:r>
                <a:rPr lang="zh-CN" altLang="en-US" sz="1400" b="1" dirty="0">
                  <a:latin typeface="Times New Roman" panose="02020603050405020304" pitchFamily="18" charset="0"/>
                </a:rPr>
                <a:t>强制</a:t>
              </a:r>
              <a:r>
                <a:rPr lang="zh-CN" altLang="en-US" sz="1400" b="1" dirty="0" smtClean="0">
                  <a:latin typeface="Times New Roman" panose="02020603050405020304" pitchFamily="18" charset="0"/>
                </a:rPr>
                <a:t>访问控制</a:t>
              </a:r>
            </a:p>
          </p:txBody>
        </p:sp>
        <p:sp>
          <p:nvSpPr>
            <p:cNvPr id="133" name="文本框 132"/>
            <p:cNvSpPr txBox="1"/>
            <p:nvPr/>
          </p:nvSpPr>
          <p:spPr>
            <a:xfrm>
              <a:off x="5653914" y="2674618"/>
              <a:ext cx="1364716" cy="307777"/>
            </a:xfrm>
            <a:prstGeom prst="rect">
              <a:avLst/>
            </a:prstGeom>
            <a:noFill/>
          </p:spPr>
          <p:txBody>
            <a:bodyPr wrap="square" rtlCol="0">
              <a:spAutoFit/>
            </a:bodyPr>
            <a:lstStyle/>
            <a:p>
              <a:r>
                <a:rPr lang="zh-CN" altLang="en-US" sz="1400" b="1" dirty="0" smtClean="0">
                  <a:latin typeface="Times New Roman" panose="02020603050405020304" pitchFamily="18" charset="0"/>
                </a:rPr>
                <a:t>推理控制</a:t>
              </a:r>
            </a:p>
          </p:txBody>
        </p:sp>
        <p:sp>
          <p:nvSpPr>
            <p:cNvPr id="134" name="文本框 133"/>
            <p:cNvSpPr txBox="1"/>
            <p:nvPr/>
          </p:nvSpPr>
          <p:spPr>
            <a:xfrm>
              <a:off x="6825579" y="2212970"/>
              <a:ext cx="751997" cy="307777"/>
            </a:xfrm>
            <a:prstGeom prst="rect">
              <a:avLst/>
            </a:prstGeom>
            <a:noFill/>
          </p:spPr>
          <p:txBody>
            <a:bodyPr wrap="square" rtlCol="0">
              <a:spAutoFit/>
            </a:bodyPr>
            <a:lstStyle/>
            <a:p>
              <a:r>
                <a:rPr lang="en-US" altLang="zh-CN" sz="1400" b="1" dirty="0" smtClean="0">
                  <a:latin typeface="Times New Roman" panose="02020603050405020304" pitchFamily="18" charset="0"/>
                </a:rPr>
                <a:t>SQL</a:t>
              </a:r>
              <a:r>
                <a:rPr lang="zh-CN" altLang="en-US" sz="1400" b="1" dirty="0" smtClean="0">
                  <a:latin typeface="Times New Roman" panose="02020603050405020304" pitchFamily="18" charset="0"/>
                </a:rPr>
                <a:t>层</a:t>
              </a:r>
            </a:p>
          </p:txBody>
        </p:sp>
        <p:sp>
          <p:nvSpPr>
            <p:cNvPr id="135" name="文本框 134"/>
            <p:cNvSpPr txBox="1"/>
            <p:nvPr/>
          </p:nvSpPr>
          <p:spPr>
            <a:xfrm>
              <a:off x="6628106" y="1566730"/>
              <a:ext cx="1610192" cy="307777"/>
            </a:xfrm>
            <a:prstGeom prst="rect">
              <a:avLst/>
            </a:prstGeom>
            <a:noFill/>
          </p:spPr>
          <p:txBody>
            <a:bodyPr wrap="square" rtlCol="0">
              <a:spAutoFit/>
            </a:bodyPr>
            <a:lstStyle/>
            <a:p>
              <a:r>
                <a:rPr lang="zh-CN" altLang="en-US" sz="1400" b="1" dirty="0" smtClean="0">
                  <a:latin typeface="Times New Roman" panose="02020603050405020304" pitchFamily="18" charset="0"/>
                </a:rPr>
                <a:t>多层访问控制策略</a:t>
              </a:r>
            </a:p>
          </p:txBody>
        </p:sp>
        <p:sp>
          <p:nvSpPr>
            <p:cNvPr id="136" name="上箭头 135"/>
            <p:cNvSpPr/>
            <p:nvPr/>
          </p:nvSpPr>
          <p:spPr bwMode="auto">
            <a:xfrm rot="16200000" flipV="1">
              <a:off x="3797685" y="2174144"/>
              <a:ext cx="234000" cy="3463793"/>
            </a:xfrm>
            <a:prstGeom prst="up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37" name="上箭头 136"/>
            <p:cNvSpPr/>
            <p:nvPr/>
          </p:nvSpPr>
          <p:spPr bwMode="auto">
            <a:xfrm rot="16200000" flipV="1">
              <a:off x="5829402" y="3639652"/>
              <a:ext cx="234000" cy="532778"/>
            </a:xfrm>
            <a:prstGeom prst="up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38" name="上箭头 137"/>
            <p:cNvSpPr/>
            <p:nvPr/>
          </p:nvSpPr>
          <p:spPr bwMode="auto">
            <a:xfrm rot="16200000" flipV="1">
              <a:off x="6385934" y="3666373"/>
              <a:ext cx="234000" cy="479335"/>
            </a:xfrm>
            <a:prstGeom prst="up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nvGrpSpPr>
            <p:cNvPr id="139" name="组合 138"/>
            <p:cNvGrpSpPr/>
            <p:nvPr/>
          </p:nvGrpSpPr>
          <p:grpSpPr>
            <a:xfrm>
              <a:off x="9201742" y="1379284"/>
              <a:ext cx="1967634" cy="4648718"/>
              <a:chOff x="9579724" y="1464845"/>
              <a:chExt cx="1967634" cy="4648718"/>
            </a:xfrm>
          </p:grpSpPr>
          <p:grpSp>
            <p:nvGrpSpPr>
              <p:cNvPr id="143" name="组合 142"/>
              <p:cNvGrpSpPr/>
              <p:nvPr/>
            </p:nvGrpSpPr>
            <p:grpSpPr>
              <a:xfrm>
                <a:off x="9875574" y="3103065"/>
                <a:ext cx="1365342" cy="825501"/>
                <a:chOff x="10245683" y="2321488"/>
                <a:chExt cx="1365342" cy="825501"/>
              </a:xfrm>
            </p:grpSpPr>
            <p:sp>
              <p:nvSpPr>
                <p:cNvPr id="155" name="流程图: 磁盘 154"/>
                <p:cNvSpPr/>
                <p:nvPr/>
              </p:nvSpPr>
              <p:spPr bwMode="auto">
                <a:xfrm>
                  <a:off x="10280282" y="2321488"/>
                  <a:ext cx="1296144" cy="825501"/>
                </a:xfrm>
                <a:prstGeom prst="flowChartMagneticDisk">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56" name="文本框 155"/>
                <p:cNvSpPr txBox="1"/>
                <p:nvPr/>
              </p:nvSpPr>
              <p:spPr>
                <a:xfrm>
                  <a:off x="10245683" y="2619958"/>
                  <a:ext cx="1365342" cy="523220"/>
                </a:xfrm>
                <a:prstGeom prst="rect">
                  <a:avLst/>
                </a:prstGeom>
                <a:noFill/>
              </p:spPr>
              <p:txBody>
                <a:bodyPr wrap="square" rtlCol="0">
                  <a:spAutoFit/>
                </a:bodyPr>
                <a:lstStyle/>
                <a:p>
                  <a:pPr algn="ctr"/>
                  <a:r>
                    <a:rPr lang="zh-CN" altLang="en-US" sz="1400" b="1" dirty="0" smtClean="0">
                      <a:latin typeface="Times New Roman" panose="02020603050405020304" pitchFamily="18" charset="0"/>
                    </a:rPr>
                    <a:t>用户数据备份</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信息</a:t>
                  </a:r>
                </a:p>
              </p:txBody>
            </p:sp>
          </p:grpSp>
          <p:grpSp>
            <p:nvGrpSpPr>
              <p:cNvPr id="144" name="组合 143"/>
              <p:cNvGrpSpPr/>
              <p:nvPr/>
            </p:nvGrpSpPr>
            <p:grpSpPr>
              <a:xfrm>
                <a:off x="9875574" y="5090432"/>
                <a:ext cx="1365342" cy="825501"/>
                <a:chOff x="10245683" y="2321488"/>
                <a:chExt cx="1365342" cy="825501"/>
              </a:xfrm>
            </p:grpSpPr>
            <p:sp>
              <p:nvSpPr>
                <p:cNvPr id="153" name="流程图: 磁盘 152"/>
                <p:cNvSpPr/>
                <p:nvPr/>
              </p:nvSpPr>
              <p:spPr bwMode="auto">
                <a:xfrm>
                  <a:off x="10280282" y="2321488"/>
                  <a:ext cx="1296144" cy="825501"/>
                </a:xfrm>
                <a:prstGeom prst="flowChartMagneticDisk">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54" name="文本框 153"/>
                <p:cNvSpPr txBox="1"/>
                <p:nvPr/>
              </p:nvSpPr>
              <p:spPr>
                <a:xfrm>
                  <a:off x="10245683" y="2619958"/>
                  <a:ext cx="1365342" cy="523220"/>
                </a:xfrm>
                <a:prstGeom prst="rect">
                  <a:avLst/>
                </a:prstGeom>
                <a:noFill/>
              </p:spPr>
              <p:txBody>
                <a:bodyPr wrap="square" rtlCol="0">
                  <a:spAutoFit/>
                </a:bodyPr>
                <a:lstStyle/>
                <a:p>
                  <a:pPr algn="ctr"/>
                  <a:r>
                    <a:rPr lang="zh-CN" altLang="en-US" sz="1400" b="1" dirty="0" smtClean="0">
                      <a:latin typeface="Times New Roman" panose="02020603050405020304" pitchFamily="18" charset="0"/>
                    </a:rPr>
                    <a:t>安全数据备份</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信息</a:t>
                  </a:r>
                </a:p>
              </p:txBody>
            </p:sp>
          </p:grpSp>
          <p:grpSp>
            <p:nvGrpSpPr>
              <p:cNvPr id="145" name="组合 144"/>
              <p:cNvGrpSpPr/>
              <p:nvPr/>
            </p:nvGrpSpPr>
            <p:grpSpPr>
              <a:xfrm>
                <a:off x="9875574" y="2109381"/>
                <a:ext cx="1365342" cy="825501"/>
                <a:chOff x="10245683" y="2321488"/>
                <a:chExt cx="1365342" cy="825501"/>
              </a:xfrm>
            </p:grpSpPr>
            <p:sp>
              <p:nvSpPr>
                <p:cNvPr id="151" name="流程图: 磁盘 150"/>
                <p:cNvSpPr/>
                <p:nvPr/>
              </p:nvSpPr>
              <p:spPr bwMode="auto">
                <a:xfrm>
                  <a:off x="10280282" y="2321488"/>
                  <a:ext cx="1296144" cy="825501"/>
                </a:xfrm>
                <a:prstGeom prst="flowChartMagneticDisk">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52" name="文本框 151"/>
                <p:cNvSpPr txBox="1"/>
                <p:nvPr/>
              </p:nvSpPr>
              <p:spPr>
                <a:xfrm>
                  <a:off x="10245683" y="2687229"/>
                  <a:ext cx="1365342" cy="307777"/>
                </a:xfrm>
                <a:prstGeom prst="rect">
                  <a:avLst/>
                </a:prstGeom>
                <a:noFill/>
              </p:spPr>
              <p:txBody>
                <a:bodyPr wrap="square" rtlCol="0">
                  <a:spAutoFit/>
                </a:bodyPr>
                <a:lstStyle/>
                <a:p>
                  <a:pPr algn="ctr"/>
                  <a:r>
                    <a:rPr lang="zh-CN" altLang="en-US" sz="1400" b="1" dirty="0" smtClean="0">
                      <a:latin typeface="Times New Roman" panose="02020603050405020304" pitchFamily="18" charset="0"/>
                    </a:rPr>
                    <a:t>用户数据信息</a:t>
                  </a:r>
                </a:p>
              </p:txBody>
            </p:sp>
          </p:grpSp>
          <p:grpSp>
            <p:nvGrpSpPr>
              <p:cNvPr id="146" name="组合 145"/>
              <p:cNvGrpSpPr/>
              <p:nvPr/>
            </p:nvGrpSpPr>
            <p:grpSpPr>
              <a:xfrm>
                <a:off x="9875574" y="4096749"/>
                <a:ext cx="1365342" cy="825501"/>
                <a:chOff x="10245683" y="2321488"/>
                <a:chExt cx="1365342" cy="825501"/>
              </a:xfrm>
            </p:grpSpPr>
            <p:sp>
              <p:nvSpPr>
                <p:cNvPr id="149" name="流程图: 磁盘 148"/>
                <p:cNvSpPr/>
                <p:nvPr/>
              </p:nvSpPr>
              <p:spPr bwMode="auto">
                <a:xfrm>
                  <a:off x="10280282" y="2321488"/>
                  <a:ext cx="1296144" cy="825501"/>
                </a:xfrm>
                <a:prstGeom prst="flowChartMagneticDisk">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50" name="文本框 149"/>
                <p:cNvSpPr txBox="1"/>
                <p:nvPr/>
              </p:nvSpPr>
              <p:spPr>
                <a:xfrm>
                  <a:off x="10245683" y="2619958"/>
                  <a:ext cx="1365342" cy="523220"/>
                </a:xfrm>
                <a:prstGeom prst="rect">
                  <a:avLst/>
                </a:prstGeom>
                <a:noFill/>
              </p:spPr>
              <p:txBody>
                <a:bodyPr wrap="square" rtlCol="0">
                  <a:spAutoFit/>
                </a:bodyPr>
                <a:lstStyle/>
                <a:p>
                  <a:pPr algn="ctr"/>
                  <a:r>
                    <a:rPr lang="zh-CN" altLang="en-US" sz="1400" b="1" dirty="0" smtClean="0">
                      <a:latin typeface="Times New Roman" panose="02020603050405020304" pitchFamily="18" charset="0"/>
                    </a:rPr>
                    <a:t>安全数据信息</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（包括审计）</a:t>
                  </a:r>
                </a:p>
              </p:txBody>
            </p:sp>
          </p:grpSp>
          <p:sp>
            <p:nvSpPr>
              <p:cNvPr id="147" name="矩形 146"/>
              <p:cNvSpPr/>
              <p:nvPr/>
            </p:nvSpPr>
            <p:spPr bwMode="auto">
              <a:xfrm>
                <a:off x="9579724" y="1900957"/>
                <a:ext cx="1967634" cy="4212606"/>
              </a:xfrm>
              <a:prstGeom prst="rect">
                <a:avLst/>
              </a:prstGeom>
              <a:noFill/>
              <a:ln w="28575" cap="flat" cmpd="sng" algn="ctr">
                <a:solidFill>
                  <a:srgbClr val="0071C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48" name="文本框 147"/>
              <p:cNvSpPr txBox="1"/>
              <p:nvPr/>
            </p:nvSpPr>
            <p:spPr>
              <a:xfrm>
                <a:off x="10190471" y="1464845"/>
                <a:ext cx="735547" cy="307777"/>
              </a:xfrm>
              <a:prstGeom prst="rect">
                <a:avLst/>
              </a:prstGeom>
              <a:noFill/>
            </p:spPr>
            <p:txBody>
              <a:bodyPr wrap="square" rtlCol="0">
                <a:spAutoFit/>
              </a:bodyPr>
              <a:lstStyle/>
              <a:p>
                <a:r>
                  <a:rPr lang="zh-CN" altLang="en-US" sz="1400" b="1" dirty="0">
                    <a:latin typeface="Times New Roman" panose="02020603050405020304" pitchFamily="18" charset="0"/>
                  </a:rPr>
                  <a:t>数据层</a:t>
                </a:r>
                <a:endParaRPr lang="zh-CN" altLang="en-US" sz="1400" b="1" dirty="0" smtClean="0">
                  <a:latin typeface="Times New Roman" panose="02020603050405020304" pitchFamily="18" charset="0"/>
                </a:endParaRPr>
              </a:p>
            </p:txBody>
          </p:sp>
        </p:grpSp>
        <p:cxnSp>
          <p:nvCxnSpPr>
            <p:cNvPr id="140" name="直接箭头连接符 139"/>
            <p:cNvCxnSpPr>
              <a:stCxn id="128" idx="0"/>
              <a:endCxn id="159" idx="2"/>
            </p:cNvCxnSpPr>
            <p:nvPr/>
          </p:nvCxnSpPr>
          <p:spPr bwMode="auto">
            <a:xfrm flipH="1" flipV="1">
              <a:off x="3606074" y="1491319"/>
              <a:ext cx="3400014" cy="1183299"/>
            </a:xfrm>
            <a:prstGeom prst="straightConnector1">
              <a:avLst/>
            </a:prstGeom>
            <a:solidFill>
              <a:schemeClr val="accent1"/>
            </a:solid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箭头连接符 140"/>
            <p:cNvCxnSpPr>
              <a:stCxn id="128" idx="0"/>
              <a:endCxn id="157" idx="2"/>
            </p:cNvCxnSpPr>
            <p:nvPr/>
          </p:nvCxnSpPr>
          <p:spPr bwMode="auto">
            <a:xfrm flipH="1" flipV="1">
              <a:off x="5733423" y="1491319"/>
              <a:ext cx="1272665" cy="1183299"/>
            </a:xfrm>
            <a:prstGeom prst="straightConnector1">
              <a:avLst/>
            </a:prstGeom>
            <a:solidFill>
              <a:schemeClr val="accent1"/>
            </a:solid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 name="上箭头 141"/>
            <p:cNvSpPr/>
            <p:nvPr/>
          </p:nvSpPr>
          <p:spPr bwMode="auto">
            <a:xfrm rot="16200000" flipV="1">
              <a:off x="8677739" y="3499038"/>
              <a:ext cx="234000" cy="814005"/>
            </a:xfrm>
            <a:prstGeom prst="up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grpSp>
        <p:nvGrpSpPr>
          <p:cNvPr id="171" name="组合 170"/>
          <p:cNvGrpSpPr/>
          <p:nvPr/>
        </p:nvGrpSpPr>
        <p:grpSpPr>
          <a:xfrm>
            <a:off x="1002247" y="951319"/>
            <a:ext cx="10187507" cy="5100381"/>
            <a:chOff x="981869" y="951319"/>
            <a:chExt cx="10187507" cy="5100381"/>
          </a:xfrm>
          <a:noFill/>
        </p:grpSpPr>
        <p:sp>
          <p:nvSpPr>
            <p:cNvPr id="179" name="矩形 178"/>
            <p:cNvSpPr/>
            <p:nvPr/>
          </p:nvSpPr>
          <p:spPr bwMode="auto">
            <a:xfrm>
              <a:off x="5653914" y="2674618"/>
              <a:ext cx="2704348" cy="3377082"/>
            </a:xfrm>
            <a:prstGeom prst="rect">
              <a:avLst/>
            </a:prstGeom>
            <a:solidFill>
              <a:schemeClr val="accent3">
                <a:lumMod val="85000"/>
              </a:schemeClr>
            </a:solid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81" name="矩形 180"/>
            <p:cNvSpPr/>
            <p:nvPr/>
          </p:nvSpPr>
          <p:spPr bwMode="auto">
            <a:xfrm>
              <a:off x="6233792" y="3192969"/>
              <a:ext cx="2124470" cy="2340380"/>
            </a:xfrm>
            <a:prstGeom prst="rect">
              <a:avLst/>
            </a:prstGeom>
            <a:solidFill>
              <a:srgbClr val="92D050"/>
            </a:solid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72" name="上箭头 171"/>
            <p:cNvSpPr/>
            <p:nvPr/>
          </p:nvSpPr>
          <p:spPr bwMode="auto">
            <a:xfrm flipV="1">
              <a:off x="1423536" y="2712518"/>
              <a:ext cx="215738" cy="931897"/>
            </a:xfrm>
            <a:prstGeom prst="upArrow">
              <a:avLst/>
            </a:prstGeom>
            <a:grp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nvGrpSpPr>
            <p:cNvPr id="173" name="组合 172"/>
            <p:cNvGrpSpPr/>
            <p:nvPr/>
          </p:nvGrpSpPr>
          <p:grpSpPr>
            <a:xfrm>
              <a:off x="1043849" y="1826919"/>
              <a:ext cx="1333175" cy="904457"/>
              <a:chOff x="2814510" y="1817861"/>
              <a:chExt cx="1333175" cy="904457"/>
            </a:xfrm>
            <a:grpFill/>
          </p:grpSpPr>
          <p:grpSp>
            <p:nvGrpSpPr>
              <p:cNvPr id="214" name="组合 213"/>
              <p:cNvGrpSpPr/>
              <p:nvPr/>
            </p:nvGrpSpPr>
            <p:grpSpPr>
              <a:xfrm>
                <a:off x="2944750" y="1817861"/>
                <a:ext cx="793286" cy="616728"/>
                <a:chOff x="7309487" y="2188779"/>
                <a:chExt cx="763835" cy="535191"/>
              </a:xfrm>
              <a:grpFill/>
            </p:grpSpPr>
            <p:sp>
              <p:nvSpPr>
                <p:cNvPr id="216" name="Freeform 587"/>
                <p:cNvSpPr>
                  <a:spLocks/>
                </p:cNvSpPr>
                <p:nvPr/>
              </p:nvSpPr>
              <p:spPr bwMode="auto">
                <a:xfrm>
                  <a:off x="7797072" y="2382804"/>
                  <a:ext cx="276250" cy="247399"/>
                </a:xfrm>
                <a:custGeom>
                  <a:avLst/>
                  <a:gdLst>
                    <a:gd name="T0" fmla="*/ 141 w 162"/>
                    <a:gd name="T1" fmla="*/ 17 h 145"/>
                    <a:gd name="T2" fmla="*/ 105 w 162"/>
                    <a:gd name="T3" fmla="*/ 0 h 145"/>
                    <a:gd name="T4" fmla="*/ 81 w 162"/>
                    <a:gd name="T5" fmla="*/ 9 h 145"/>
                    <a:gd name="T6" fmla="*/ 57 w 162"/>
                    <a:gd name="T7" fmla="*/ 0 h 145"/>
                    <a:gd name="T8" fmla="*/ 0 w 162"/>
                    <a:gd name="T9" fmla="*/ 56 h 145"/>
                    <a:gd name="T10" fmla="*/ 0 w 162"/>
                    <a:gd name="T11" fmla="*/ 59 h 145"/>
                    <a:gd name="T12" fmla="*/ 30 w 162"/>
                    <a:gd name="T13" fmla="*/ 109 h 145"/>
                    <a:gd name="T14" fmla="*/ 30 w 162"/>
                    <a:gd name="T15" fmla="*/ 140 h 145"/>
                    <a:gd name="T16" fmla="*/ 73 w 162"/>
                    <a:gd name="T17" fmla="*/ 145 h 145"/>
                    <a:gd name="T18" fmla="*/ 88 w 162"/>
                    <a:gd name="T19" fmla="*/ 145 h 145"/>
                    <a:gd name="T20" fmla="*/ 162 w 162"/>
                    <a:gd name="T21" fmla="*/ 118 h 145"/>
                    <a:gd name="T22" fmla="*/ 162 w 162"/>
                    <a:gd name="T23" fmla="*/ 56 h 145"/>
                    <a:gd name="T24" fmla="*/ 141 w 162"/>
                    <a:gd name="T25"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41" y="17"/>
                      </a:moveTo>
                      <a:cubicBezTo>
                        <a:pt x="130" y="8"/>
                        <a:pt x="116" y="3"/>
                        <a:pt x="105" y="0"/>
                      </a:cubicBezTo>
                      <a:cubicBezTo>
                        <a:pt x="81" y="9"/>
                        <a:pt x="81" y="9"/>
                        <a:pt x="81" y="9"/>
                      </a:cubicBezTo>
                      <a:cubicBezTo>
                        <a:pt x="57" y="0"/>
                        <a:pt x="57" y="0"/>
                        <a:pt x="57" y="0"/>
                      </a:cubicBezTo>
                      <a:cubicBezTo>
                        <a:pt x="35" y="5"/>
                        <a:pt x="0" y="20"/>
                        <a:pt x="0" y="56"/>
                      </a:cubicBezTo>
                      <a:cubicBezTo>
                        <a:pt x="0" y="57"/>
                        <a:pt x="0" y="58"/>
                        <a:pt x="0" y="59"/>
                      </a:cubicBezTo>
                      <a:cubicBezTo>
                        <a:pt x="16" y="69"/>
                        <a:pt x="30" y="85"/>
                        <a:pt x="30" y="109"/>
                      </a:cubicBezTo>
                      <a:cubicBezTo>
                        <a:pt x="30" y="121"/>
                        <a:pt x="30" y="132"/>
                        <a:pt x="30" y="140"/>
                      </a:cubicBezTo>
                      <a:cubicBezTo>
                        <a:pt x="40" y="143"/>
                        <a:pt x="54" y="145"/>
                        <a:pt x="73" y="145"/>
                      </a:cubicBezTo>
                      <a:cubicBezTo>
                        <a:pt x="88" y="145"/>
                        <a:pt x="88" y="145"/>
                        <a:pt x="88" y="145"/>
                      </a:cubicBezTo>
                      <a:cubicBezTo>
                        <a:pt x="160" y="145"/>
                        <a:pt x="162" y="118"/>
                        <a:pt x="162" y="118"/>
                      </a:cubicBezTo>
                      <a:cubicBezTo>
                        <a:pt x="162" y="118"/>
                        <a:pt x="162" y="109"/>
                        <a:pt x="162" y="56"/>
                      </a:cubicBezTo>
                      <a:cubicBezTo>
                        <a:pt x="162" y="38"/>
                        <a:pt x="153" y="26"/>
                        <a:pt x="14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217" name="Oval 588"/>
                <p:cNvSpPr>
                  <a:spLocks noChangeArrowheads="1"/>
                </p:cNvSpPr>
                <p:nvPr/>
              </p:nvSpPr>
              <p:spPr bwMode="auto">
                <a:xfrm>
                  <a:off x="7864872" y="2188779"/>
                  <a:ext cx="139928" cy="1615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218" name="Freeform 589"/>
                <p:cNvSpPr>
                  <a:spLocks/>
                </p:cNvSpPr>
                <p:nvPr/>
              </p:nvSpPr>
              <p:spPr bwMode="auto">
                <a:xfrm>
                  <a:off x="7549673" y="2475128"/>
                  <a:ext cx="276250" cy="248842"/>
                </a:xfrm>
                <a:custGeom>
                  <a:avLst/>
                  <a:gdLst>
                    <a:gd name="T0" fmla="*/ 145 w 162"/>
                    <a:gd name="T1" fmla="*/ 20 h 146"/>
                    <a:gd name="T2" fmla="*/ 132 w 162"/>
                    <a:gd name="T3" fmla="*/ 11 h 146"/>
                    <a:gd name="T4" fmla="*/ 105 w 162"/>
                    <a:gd name="T5" fmla="*/ 0 h 146"/>
                    <a:gd name="T6" fmla="*/ 81 w 162"/>
                    <a:gd name="T7" fmla="*/ 9 h 146"/>
                    <a:gd name="T8" fmla="*/ 57 w 162"/>
                    <a:gd name="T9" fmla="*/ 0 h 146"/>
                    <a:gd name="T10" fmla="*/ 34 w 162"/>
                    <a:gd name="T11" fmla="*/ 9 h 146"/>
                    <a:gd name="T12" fmla="*/ 21 w 162"/>
                    <a:gd name="T13" fmla="*/ 17 h 146"/>
                    <a:gd name="T14" fmla="*/ 0 w 162"/>
                    <a:gd name="T15" fmla="*/ 57 h 146"/>
                    <a:gd name="T16" fmla="*/ 0 w 162"/>
                    <a:gd name="T17" fmla="*/ 82 h 146"/>
                    <a:gd name="T18" fmla="*/ 0 w 162"/>
                    <a:gd name="T19" fmla="*/ 96 h 146"/>
                    <a:gd name="T20" fmla="*/ 0 w 162"/>
                    <a:gd name="T21" fmla="*/ 119 h 146"/>
                    <a:gd name="T22" fmla="*/ 74 w 162"/>
                    <a:gd name="T23" fmla="*/ 146 h 146"/>
                    <a:gd name="T24" fmla="*/ 88 w 162"/>
                    <a:gd name="T25" fmla="*/ 146 h 146"/>
                    <a:gd name="T26" fmla="*/ 162 w 162"/>
                    <a:gd name="T27" fmla="*/ 119 h 146"/>
                    <a:gd name="T28" fmla="*/ 162 w 162"/>
                    <a:gd name="T29" fmla="*/ 96 h 146"/>
                    <a:gd name="T30" fmla="*/ 162 w 162"/>
                    <a:gd name="T31" fmla="*/ 82 h 146"/>
                    <a:gd name="T32" fmla="*/ 162 w 162"/>
                    <a:gd name="T33" fmla="*/ 57 h 146"/>
                    <a:gd name="T34" fmla="*/ 145 w 162"/>
                    <a:gd name="T35"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46">
                      <a:moveTo>
                        <a:pt x="145" y="20"/>
                      </a:moveTo>
                      <a:cubicBezTo>
                        <a:pt x="141" y="17"/>
                        <a:pt x="137" y="14"/>
                        <a:pt x="132" y="11"/>
                      </a:cubicBezTo>
                      <a:cubicBezTo>
                        <a:pt x="123" y="6"/>
                        <a:pt x="113" y="3"/>
                        <a:pt x="105" y="0"/>
                      </a:cubicBezTo>
                      <a:cubicBezTo>
                        <a:pt x="81" y="9"/>
                        <a:pt x="81" y="9"/>
                        <a:pt x="81" y="9"/>
                      </a:cubicBezTo>
                      <a:cubicBezTo>
                        <a:pt x="57" y="0"/>
                        <a:pt x="57" y="0"/>
                        <a:pt x="57" y="0"/>
                      </a:cubicBezTo>
                      <a:cubicBezTo>
                        <a:pt x="50" y="2"/>
                        <a:pt x="42" y="5"/>
                        <a:pt x="34" y="9"/>
                      </a:cubicBezTo>
                      <a:cubicBezTo>
                        <a:pt x="29" y="11"/>
                        <a:pt x="25" y="14"/>
                        <a:pt x="21" y="17"/>
                      </a:cubicBezTo>
                      <a:cubicBezTo>
                        <a:pt x="9" y="26"/>
                        <a:pt x="0" y="39"/>
                        <a:pt x="0" y="57"/>
                      </a:cubicBezTo>
                      <a:cubicBezTo>
                        <a:pt x="0" y="67"/>
                        <a:pt x="0" y="75"/>
                        <a:pt x="0" y="82"/>
                      </a:cubicBezTo>
                      <a:cubicBezTo>
                        <a:pt x="0" y="87"/>
                        <a:pt x="0" y="92"/>
                        <a:pt x="0" y="96"/>
                      </a:cubicBezTo>
                      <a:cubicBezTo>
                        <a:pt x="0" y="115"/>
                        <a:pt x="0" y="119"/>
                        <a:pt x="0" y="119"/>
                      </a:cubicBezTo>
                      <a:cubicBezTo>
                        <a:pt x="0" y="119"/>
                        <a:pt x="2" y="146"/>
                        <a:pt x="74" y="146"/>
                      </a:cubicBezTo>
                      <a:cubicBezTo>
                        <a:pt x="88" y="146"/>
                        <a:pt x="88" y="146"/>
                        <a:pt x="88" y="146"/>
                      </a:cubicBezTo>
                      <a:cubicBezTo>
                        <a:pt x="160" y="146"/>
                        <a:pt x="162" y="119"/>
                        <a:pt x="162" y="119"/>
                      </a:cubicBezTo>
                      <a:cubicBezTo>
                        <a:pt x="162" y="119"/>
                        <a:pt x="162" y="114"/>
                        <a:pt x="162" y="96"/>
                      </a:cubicBezTo>
                      <a:cubicBezTo>
                        <a:pt x="162" y="92"/>
                        <a:pt x="162" y="87"/>
                        <a:pt x="162" y="82"/>
                      </a:cubicBezTo>
                      <a:cubicBezTo>
                        <a:pt x="162" y="75"/>
                        <a:pt x="162" y="67"/>
                        <a:pt x="162" y="57"/>
                      </a:cubicBezTo>
                      <a:cubicBezTo>
                        <a:pt x="162" y="41"/>
                        <a:pt x="155" y="29"/>
                        <a:pt x="14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219" name="Oval 590"/>
                <p:cNvSpPr>
                  <a:spLocks noChangeArrowheads="1"/>
                </p:cNvSpPr>
                <p:nvPr/>
              </p:nvSpPr>
              <p:spPr bwMode="auto">
                <a:xfrm>
                  <a:off x="7618195" y="2282546"/>
                  <a:ext cx="139207" cy="1615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220" name="Freeform 591"/>
                <p:cNvSpPr>
                  <a:spLocks/>
                </p:cNvSpPr>
                <p:nvPr/>
              </p:nvSpPr>
              <p:spPr bwMode="auto">
                <a:xfrm>
                  <a:off x="7309487" y="2381361"/>
                  <a:ext cx="276250" cy="246678"/>
                </a:xfrm>
                <a:custGeom>
                  <a:avLst/>
                  <a:gdLst>
                    <a:gd name="T0" fmla="*/ 162 w 162"/>
                    <a:gd name="T1" fmla="*/ 57 h 145"/>
                    <a:gd name="T2" fmla="*/ 162 w 162"/>
                    <a:gd name="T3" fmla="*/ 57 h 145"/>
                    <a:gd name="T4" fmla="*/ 142 w 162"/>
                    <a:gd name="T5" fmla="*/ 17 h 145"/>
                    <a:gd name="T6" fmla="*/ 105 w 162"/>
                    <a:gd name="T7" fmla="*/ 0 h 145"/>
                    <a:gd name="T8" fmla="*/ 81 w 162"/>
                    <a:gd name="T9" fmla="*/ 9 h 145"/>
                    <a:gd name="T10" fmla="*/ 57 w 162"/>
                    <a:gd name="T11" fmla="*/ 0 h 145"/>
                    <a:gd name="T12" fmla="*/ 0 w 162"/>
                    <a:gd name="T13" fmla="*/ 57 h 145"/>
                    <a:gd name="T14" fmla="*/ 0 w 162"/>
                    <a:gd name="T15" fmla="*/ 118 h 145"/>
                    <a:gd name="T16" fmla="*/ 74 w 162"/>
                    <a:gd name="T17" fmla="*/ 145 h 145"/>
                    <a:gd name="T18" fmla="*/ 88 w 162"/>
                    <a:gd name="T19" fmla="*/ 145 h 145"/>
                    <a:gd name="T20" fmla="*/ 129 w 162"/>
                    <a:gd name="T21" fmla="*/ 141 h 145"/>
                    <a:gd name="T22" fmla="*/ 129 w 162"/>
                    <a:gd name="T23" fmla="*/ 110 h 145"/>
                    <a:gd name="T24" fmla="*/ 162 w 162"/>
                    <a:gd name="T25"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62" y="57"/>
                      </a:moveTo>
                      <a:cubicBezTo>
                        <a:pt x="162" y="57"/>
                        <a:pt x="162" y="57"/>
                        <a:pt x="162" y="57"/>
                      </a:cubicBezTo>
                      <a:cubicBezTo>
                        <a:pt x="162" y="39"/>
                        <a:pt x="153" y="26"/>
                        <a:pt x="142" y="17"/>
                      </a:cubicBezTo>
                      <a:cubicBezTo>
                        <a:pt x="130" y="8"/>
                        <a:pt x="116" y="3"/>
                        <a:pt x="105" y="0"/>
                      </a:cubicBezTo>
                      <a:cubicBezTo>
                        <a:pt x="81" y="9"/>
                        <a:pt x="81" y="9"/>
                        <a:pt x="81" y="9"/>
                      </a:cubicBezTo>
                      <a:cubicBezTo>
                        <a:pt x="57" y="0"/>
                        <a:pt x="57" y="0"/>
                        <a:pt x="57" y="0"/>
                      </a:cubicBezTo>
                      <a:cubicBezTo>
                        <a:pt x="35" y="6"/>
                        <a:pt x="0" y="21"/>
                        <a:pt x="0" y="57"/>
                      </a:cubicBezTo>
                      <a:cubicBezTo>
                        <a:pt x="0" y="109"/>
                        <a:pt x="0" y="118"/>
                        <a:pt x="0" y="118"/>
                      </a:cubicBezTo>
                      <a:cubicBezTo>
                        <a:pt x="0" y="118"/>
                        <a:pt x="2" y="145"/>
                        <a:pt x="74" y="145"/>
                      </a:cubicBezTo>
                      <a:cubicBezTo>
                        <a:pt x="88" y="145"/>
                        <a:pt x="88" y="145"/>
                        <a:pt x="88" y="145"/>
                      </a:cubicBezTo>
                      <a:cubicBezTo>
                        <a:pt x="105" y="145"/>
                        <a:pt x="118" y="143"/>
                        <a:pt x="129" y="141"/>
                      </a:cubicBezTo>
                      <a:cubicBezTo>
                        <a:pt x="129" y="133"/>
                        <a:pt x="129" y="122"/>
                        <a:pt x="129" y="110"/>
                      </a:cubicBezTo>
                      <a:cubicBezTo>
                        <a:pt x="129" y="84"/>
                        <a:pt x="144" y="68"/>
                        <a:pt x="16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221" name="Oval 592"/>
                <p:cNvSpPr>
                  <a:spLocks noChangeArrowheads="1"/>
                </p:cNvSpPr>
                <p:nvPr/>
              </p:nvSpPr>
              <p:spPr bwMode="auto">
                <a:xfrm>
                  <a:off x="7377287" y="2188779"/>
                  <a:ext cx="139928" cy="1615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grpSp>
          <p:sp>
            <p:nvSpPr>
              <p:cNvPr id="215" name="文本框 214"/>
              <p:cNvSpPr txBox="1"/>
              <p:nvPr/>
            </p:nvSpPr>
            <p:spPr>
              <a:xfrm>
                <a:off x="2814510" y="2414541"/>
                <a:ext cx="1333175" cy="307777"/>
              </a:xfrm>
              <a:prstGeom prst="rect">
                <a:avLst/>
              </a:prstGeom>
              <a:grpFill/>
            </p:spPr>
            <p:txBody>
              <a:bodyPr wrap="square" rtlCol="0">
                <a:spAutoFit/>
              </a:bodyPr>
              <a:lstStyle/>
              <a:p>
                <a:r>
                  <a:rPr lang="zh-CN" altLang="en-US" sz="1400" b="1" dirty="0" smtClean="0">
                    <a:latin typeface="Times New Roman" panose="02020603050405020304" pitchFamily="18" charset="0"/>
                  </a:rPr>
                  <a:t>数据库用户</a:t>
                </a:r>
              </a:p>
            </p:txBody>
          </p:sp>
        </p:grpSp>
        <p:grpSp>
          <p:nvGrpSpPr>
            <p:cNvPr id="174" name="组合 173"/>
            <p:cNvGrpSpPr/>
            <p:nvPr/>
          </p:nvGrpSpPr>
          <p:grpSpPr>
            <a:xfrm>
              <a:off x="981869" y="3658565"/>
              <a:ext cx="1200919" cy="540000"/>
              <a:chOff x="2806849" y="3630028"/>
              <a:chExt cx="1029402" cy="540000"/>
            </a:xfrm>
            <a:grpFill/>
          </p:grpSpPr>
          <p:sp>
            <p:nvSpPr>
              <p:cNvPr id="212" name="矩形 211"/>
              <p:cNvSpPr/>
              <p:nvPr/>
            </p:nvSpPr>
            <p:spPr bwMode="auto">
              <a:xfrm>
                <a:off x="2806849" y="3630028"/>
                <a:ext cx="1029402" cy="540000"/>
              </a:xfrm>
              <a:prstGeom prst="rect">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rgbClr val="FFFF00"/>
                  </a:solidFill>
                  <a:effectLst/>
                  <a:latin typeface="Times New Roman" panose="02020603050405020304" pitchFamily="18" charset="0"/>
                </a:endParaRPr>
              </a:p>
            </p:txBody>
          </p:sp>
          <p:sp>
            <p:nvSpPr>
              <p:cNvPr id="213" name="文本框 212"/>
              <p:cNvSpPr txBox="1"/>
              <p:nvPr/>
            </p:nvSpPr>
            <p:spPr>
              <a:xfrm>
                <a:off x="2899984" y="3746139"/>
                <a:ext cx="918267" cy="307777"/>
              </a:xfrm>
              <a:prstGeom prst="rect">
                <a:avLst/>
              </a:prstGeom>
              <a:grpFill/>
            </p:spPr>
            <p:txBody>
              <a:bodyPr wrap="square" rtlCol="0">
                <a:spAutoFit/>
              </a:bodyPr>
              <a:lstStyle/>
              <a:p>
                <a:r>
                  <a:rPr lang="zh-CN" altLang="en-US" sz="1400" b="1" dirty="0" smtClean="0">
                    <a:latin typeface="Times New Roman" panose="02020603050405020304" pitchFamily="18" charset="0"/>
                  </a:rPr>
                  <a:t>身份鉴别</a:t>
                </a:r>
              </a:p>
            </p:txBody>
          </p:sp>
        </p:grpSp>
        <p:grpSp>
          <p:nvGrpSpPr>
            <p:cNvPr id="175" name="组合 174"/>
            <p:cNvGrpSpPr/>
            <p:nvPr/>
          </p:nvGrpSpPr>
          <p:grpSpPr>
            <a:xfrm>
              <a:off x="2829391" y="951319"/>
              <a:ext cx="1553366" cy="540000"/>
              <a:chOff x="2806849" y="3630028"/>
              <a:chExt cx="1085347" cy="540000"/>
            </a:xfrm>
            <a:grpFill/>
          </p:grpSpPr>
          <p:sp>
            <p:nvSpPr>
              <p:cNvPr id="210" name="矩形 209"/>
              <p:cNvSpPr/>
              <p:nvPr/>
            </p:nvSpPr>
            <p:spPr bwMode="auto">
              <a:xfrm>
                <a:off x="2806849" y="3630028"/>
                <a:ext cx="1085347" cy="540000"/>
              </a:xfrm>
              <a:prstGeom prst="rect">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211" name="文本框 210"/>
              <p:cNvSpPr txBox="1"/>
              <p:nvPr/>
            </p:nvSpPr>
            <p:spPr>
              <a:xfrm>
                <a:off x="2890389" y="3750216"/>
                <a:ext cx="918267" cy="307777"/>
              </a:xfrm>
              <a:prstGeom prst="rect">
                <a:avLst/>
              </a:prstGeom>
              <a:grpFill/>
            </p:spPr>
            <p:txBody>
              <a:bodyPr wrap="square" rtlCol="0">
                <a:spAutoFit/>
              </a:bodyPr>
              <a:lstStyle/>
              <a:p>
                <a:r>
                  <a:rPr lang="zh-CN" altLang="en-US" sz="1400" b="1" dirty="0" smtClean="0">
                    <a:latin typeface="Times New Roman" panose="02020603050405020304" pitchFamily="18" charset="0"/>
                  </a:rPr>
                  <a:t>简单入侵检测</a:t>
                </a:r>
                <a:endParaRPr lang="en-US" altLang="zh-CN" sz="1400" b="1" dirty="0" smtClean="0">
                  <a:latin typeface="Times New Roman" panose="02020603050405020304" pitchFamily="18" charset="0"/>
                </a:endParaRPr>
              </a:p>
            </p:txBody>
          </p:sp>
        </p:grpSp>
        <p:grpSp>
          <p:nvGrpSpPr>
            <p:cNvPr id="176" name="组合 175"/>
            <p:cNvGrpSpPr/>
            <p:nvPr/>
          </p:nvGrpSpPr>
          <p:grpSpPr>
            <a:xfrm>
              <a:off x="4956740" y="951319"/>
              <a:ext cx="1553366" cy="540000"/>
              <a:chOff x="2806849" y="3630028"/>
              <a:chExt cx="1085347" cy="540000"/>
            </a:xfrm>
            <a:grpFill/>
          </p:grpSpPr>
          <p:sp>
            <p:nvSpPr>
              <p:cNvPr id="208" name="矩形 207"/>
              <p:cNvSpPr/>
              <p:nvPr/>
            </p:nvSpPr>
            <p:spPr bwMode="auto">
              <a:xfrm>
                <a:off x="2806849" y="3630028"/>
                <a:ext cx="1085347" cy="540000"/>
              </a:xfrm>
              <a:prstGeom prst="rect">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209" name="文本框 208"/>
              <p:cNvSpPr txBox="1"/>
              <p:nvPr/>
            </p:nvSpPr>
            <p:spPr>
              <a:xfrm>
                <a:off x="3161985" y="3750216"/>
                <a:ext cx="399551" cy="307777"/>
              </a:xfrm>
              <a:prstGeom prst="rect">
                <a:avLst/>
              </a:prstGeom>
              <a:grpFill/>
            </p:spPr>
            <p:txBody>
              <a:bodyPr wrap="square" rtlCol="0">
                <a:spAutoFit/>
              </a:bodyPr>
              <a:lstStyle/>
              <a:p>
                <a:r>
                  <a:rPr lang="zh-CN" altLang="en-US" sz="1400" b="1" dirty="0">
                    <a:latin typeface="Times New Roman" panose="02020603050405020304" pitchFamily="18" charset="0"/>
                  </a:rPr>
                  <a:t>审计</a:t>
                </a:r>
                <a:endParaRPr lang="en-US" altLang="zh-CN" sz="1400" b="1" dirty="0" smtClean="0">
                  <a:latin typeface="Times New Roman" panose="02020603050405020304" pitchFamily="18" charset="0"/>
                </a:endParaRPr>
              </a:p>
            </p:txBody>
          </p:sp>
        </p:grpSp>
        <p:cxnSp>
          <p:nvCxnSpPr>
            <p:cNvPr id="177" name="直接箭头连接符 176"/>
            <p:cNvCxnSpPr>
              <a:stCxn id="212" idx="0"/>
              <a:endCxn id="210" idx="2"/>
            </p:cNvCxnSpPr>
            <p:nvPr/>
          </p:nvCxnSpPr>
          <p:spPr bwMode="auto">
            <a:xfrm flipV="1">
              <a:off x="1582329" y="1491319"/>
              <a:ext cx="2023745" cy="2167246"/>
            </a:xfrm>
            <a:prstGeom prst="straightConnector1">
              <a:avLst/>
            </a:prstGeom>
            <a:grp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8" name="直接箭头连接符 177"/>
            <p:cNvCxnSpPr>
              <a:stCxn id="212" idx="0"/>
              <a:endCxn id="208" idx="2"/>
            </p:cNvCxnSpPr>
            <p:nvPr/>
          </p:nvCxnSpPr>
          <p:spPr bwMode="auto">
            <a:xfrm flipV="1">
              <a:off x="1582329" y="1491319"/>
              <a:ext cx="4151094" cy="2167246"/>
            </a:xfrm>
            <a:prstGeom prst="straightConnector1">
              <a:avLst/>
            </a:prstGeom>
            <a:grp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0" name="矩形 179"/>
            <p:cNvSpPr/>
            <p:nvPr/>
          </p:nvSpPr>
          <p:spPr bwMode="auto">
            <a:xfrm>
              <a:off x="6742603" y="3644416"/>
              <a:ext cx="1615659" cy="1437487"/>
            </a:xfrm>
            <a:prstGeom prst="rect">
              <a:avLst/>
            </a:prstGeom>
            <a:solidFill>
              <a:srgbClr val="FFFF00"/>
            </a:solid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82" name="文本框 181"/>
            <p:cNvSpPr txBox="1"/>
            <p:nvPr/>
          </p:nvSpPr>
          <p:spPr>
            <a:xfrm>
              <a:off x="6742603" y="3644416"/>
              <a:ext cx="1364716" cy="307777"/>
            </a:xfrm>
            <a:prstGeom prst="rect">
              <a:avLst/>
            </a:prstGeom>
            <a:grpFill/>
          </p:spPr>
          <p:txBody>
            <a:bodyPr wrap="square" rtlCol="0">
              <a:spAutoFit/>
            </a:bodyPr>
            <a:lstStyle/>
            <a:p>
              <a:r>
                <a:rPr lang="zh-CN" altLang="en-US" sz="1400" b="1" dirty="0" smtClean="0">
                  <a:latin typeface="Times New Roman" panose="02020603050405020304" pitchFamily="18" charset="0"/>
                </a:rPr>
                <a:t>自主访问控制</a:t>
              </a:r>
            </a:p>
          </p:txBody>
        </p:sp>
        <p:sp>
          <p:nvSpPr>
            <p:cNvPr id="183" name="文本框 182"/>
            <p:cNvSpPr txBox="1"/>
            <p:nvPr/>
          </p:nvSpPr>
          <p:spPr>
            <a:xfrm>
              <a:off x="6233792" y="3192969"/>
              <a:ext cx="1364716" cy="307777"/>
            </a:xfrm>
            <a:prstGeom prst="rect">
              <a:avLst/>
            </a:prstGeom>
            <a:grpFill/>
          </p:spPr>
          <p:txBody>
            <a:bodyPr wrap="square" rtlCol="0">
              <a:spAutoFit/>
            </a:bodyPr>
            <a:lstStyle/>
            <a:p>
              <a:r>
                <a:rPr lang="zh-CN" altLang="en-US" sz="1400" b="1" dirty="0">
                  <a:latin typeface="Times New Roman" panose="02020603050405020304" pitchFamily="18" charset="0"/>
                </a:rPr>
                <a:t>强制</a:t>
              </a:r>
              <a:r>
                <a:rPr lang="zh-CN" altLang="en-US" sz="1400" b="1" dirty="0" smtClean="0">
                  <a:latin typeface="Times New Roman" panose="02020603050405020304" pitchFamily="18" charset="0"/>
                </a:rPr>
                <a:t>访问控制</a:t>
              </a:r>
            </a:p>
          </p:txBody>
        </p:sp>
        <p:sp>
          <p:nvSpPr>
            <p:cNvPr id="184" name="文本框 183"/>
            <p:cNvSpPr txBox="1"/>
            <p:nvPr/>
          </p:nvSpPr>
          <p:spPr>
            <a:xfrm>
              <a:off x="5653914" y="2674618"/>
              <a:ext cx="1364716" cy="307777"/>
            </a:xfrm>
            <a:prstGeom prst="rect">
              <a:avLst/>
            </a:prstGeom>
            <a:grpFill/>
          </p:spPr>
          <p:txBody>
            <a:bodyPr wrap="square" rtlCol="0">
              <a:spAutoFit/>
            </a:bodyPr>
            <a:lstStyle/>
            <a:p>
              <a:r>
                <a:rPr lang="zh-CN" altLang="en-US" sz="1400" b="1" dirty="0" smtClean="0">
                  <a:latin typeface="Times New Roman" panose="02020603050405020304" pitchFamily="18" charset="0"/>
                </a:rPr>
                <a:t>推理控制</a:t>
              </a:r>
            </a:p>
          </p:txBody>
        </p:sp>
        <p:sp>
          <p:nvSpPr>
            <p:cNvPr id="185" name="文本框 184"/>
            <p:cNvSpPr txBox="1"/>
            <p:nvPr/>
          </p:nvSpPr>
          <p:spPr>
            <a:xfrm>
              <a:off x="6825579" y="2212970"/>
              <a:ext cx="751997" cy="307777"/>
            </a:xfrm>
            <a:prstGeom prst="rect">
              <a:avLst/>
            </a:prstGeom>
            <a:grpFill/>
          </p:spPr>
          <p:txBody>
            <a:bodyPr wrap="square" rtlCol="0">
              <a:spAutoFit/>
            </a:bodyPr>
            <a:lstStyle/>
            <a:p>
              <a:r>
                <a:rPr lang="en-US" altLang="zh-CN" sz="1400" b="1" dirty="0" smtClean="0">
                  <a:latin typeface="Times New Roman" panose="02020603050405020304" pitchFamily="18" charset="0"/>
                </a:rPr>
                <a:t>SQL</a:t>
              </a:r>
              <a:r>
                <a:rPr lang="zh-CN" altLang="en-US" sz="1400" b="1" dirty="0" smtClean="0">
                  <a:latin typeface="Times New Roman" panose="02020603050405020304" pitchFamily="18" charset="0"/>
                </a:rPr>
                <a:t>层</a:t>
              </a:r>
            </a:p>
          </p:txBody>
        </p:sp>
        <p:sp>
          <p:nvSpPr>
            <p:cNvPr id="186" name="文本框 185"/>
            <p:cNvSpPr txBox="1"/>
            <p:nvPr/>
          </p:nvSpPr>
          <p:spPr>
            <a:xfrm>
              <a:off x="6628106" y="1566730"/>
              <a:ext cx="1610192" cy="307777"/>
            </a:xfrm>
            <a:prstGeom prst="rect">
              <a:avLst/>
            </a:prstGeom>
            <a:grpFill/>
          </p:spPr>
          <p:txBody>
            <a:bodyPr wrap="square" rtlCol="0">
              <a:spAutoFit/>
            </a:bodyPr>
            <a:lstStyle/>
            <a:p>
              <a:r>
                <a:rPr lang="zh-CN" altLang="en-US" sz="1400" b="1" dirty="0" smtClean="0">
                  <a:latin typeface="Times New Roman" panose="02020603050405020304" pitchFamily="18" charset="0"/>
                </a:rPr>
                <a:t>多层访问控制策略</a:t>
              </a:r>
            </a:p>
          </p:txBody>
        </p:sp>
        <p:sp>
          <p:nvSpPr>
            <p:cNvPr id="187" name="上箭头 186"/>
            <p:cNvSpPr/>
            <p:nvPr/>
          </p:nvSpPr>
          <p:spPr bwMode="auto">
            <a:xfrm rot="16200000" flipV="1">
              <a:off x="3797685" y="2174144"/>
              <a:ext cx="234000" cy="3463793"/>
            </a:xfrm>
            <a:prstGeom prst="upArrow">
              <a:avLst/>
            </a:prstGeom>
            <a:grp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88" name="上箭头 187"/>
            <p:cNvSpPr/>
            <p:nvPr/>
          </p:nvSpPr>
          <p:spPr bwMode="auto">
            <a:xfrm rot="16200000" flipV="1">
              <a:off x="5829402" y="3639652"/>
              <a:ext cx="234000" cy="532778"/>
            </a:xfrm>
            <a:prstGeom prst="upArrow">
              <a:avLst/>
            </a:prstGeom>
            <a:grp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89" name="上箭头 188"/>
            <p:cNvSpPr/>
            <p:nvPr/>
          </p:nvSpPr>
          <p:spPr bwMode="auto">
            <a:xfrm rot="16200000" flipV="1">
              <a:off x="6385934" y="3666373"/>
              <a:ext cx="234000" cy="479335"/>
            </a:xfrm>
            <a:prstGeom prst="upArrow">
              <a:avLst/>
            </a:prstGeom>
            <a:grp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nvGrpSpPr>
            <p:cNvPr id="190" name="组合 189"/>
            <p:cNvGrpSpPr/>
            <p:nvPr/>
          </p:nvGrpSpPr>
          <p:grpSpPr>
            <a:xfrm>
              <a:off x="9201742" y="1379284"/>
              <a:ext cx="1967634" cy="4648718"/>
              <a:chOff x="9579724" y="1464845"/>
              <a:chExt cx="1967634" cy="4648718"/>
            </a:xfrm>
            <a:grpFill/>
          </p:grpSpPr>
          <p:grpSp>
            <p:nvGrpSpPr>
              <p:cNvPr id="194" name="组合 193"/>
              <p:cNvGrpSpPr/>
              <p:nvPr/>
            </p:nvGrpSpPr>
            <p:grpSpPr>
              <a:xfrm>
                <a:off x="9875574" y="3103065"/>
                <a:ext cx="1365342" cy="825501"/>
                <a:chOff x="10245683" y="2321488"/>
                <a:chExt cx="1365342" cy="825501"/>
              </a:xfrm>
              <a:grpFill/>
            </p:grpSpPr>
            <p:sp>
              <p:nvSpPr>
                <p:cNvPr id="206" name="流程图: 磁盘 205"/>
                <p:cNvSpPr/>
                <p:nvPr/>
              </p:nvSpPr>
              <p:spPr bwMode="auto">
                <a:xfrm>
                  <a:off x="10280282" y="2321488"/>
                  <a:ext cx="1296144" cy="825501"/>
                </a:xfrm>
                <a:prstGeom prst="flowChartMagneticDisk">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07" name="文本框 206"/>
                <p:cNvSpPr txBox="1"/>
                <p:nvPr/>
              </p:nvSpPr>
              <p:spPr>
                <a:xfrm>
                  <a:off x="10245683" y="2619958"/>
                  <a:ext cx="1365342" cy="523220"/>
                </a:xfrm>
                <a:prstGeom prst="rect">
                  <a:avLst/>
                </a:prstGeom>
                <a:grpFill/>
              </p:spPr>
              <p:txBody>
                <a:bodyPr wrap="square" rtlCol="0">
                  <a:spAutoFit/>
                </a:bodyPr>
                <a:lstStyle/>
                <a:p>
                  <a:pPr algn="ctr"/>
                  <a:r>
                    <a:rPr lang="zh-CN" altLang="en-US" sz="1400" b="1" dirty="0" smtClean="0">
                      <a:latin typeface="Times New Roman" panose="02020603050405020304" pitchFamily="18" charset="0"/>
                    </a:rPr>
                    <a:t>用户数据备份</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信息</a:t>
                  </a:r>
                </a:p>
              </p:txBody>
            </p:sp>
          </p:grpSp>
          <p:grpSp>
            <p:nvGrpSpPr>
              <p:cNvPr id="195" name="组合 194"/>
              <p:cNvGrpSpPr/>
              <p:nvPr/>
            </p:nvGrpSpPr>
            <p:grpSpPr>
              <a:xfrm>
                <a:off x="9875574" y="5090432"/>
                <a:ext cx="1365342" cy="825501"/>
                <a:chOff x="10245683" y="2321488"/>
                <a:chExt cx="1365342" cy="825501"/>
              </a:xfrm>
              <a:grpFill/>
            </p:grpSpPr>
            <p:sp>
              <p:nvSpPr>
                <p:cNvPr id="204" name="流程图: 磁盘 203"/>
                <p:cNvSpPr/>
                <p:nvPr/>
              </p:nvSpPr>
              <p:spPr bwMode="auto">
                <a:xfrm>
                  <a:off x="10280282" y="2321488"/>
                  <a:ext cx="1296144" cy="825501"/>
                </a:xfrm>
                <a:prstGeom prst="flowChartMagneticDisk">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05" name="文本框 204"/>
                <p:cNvSpPr txBox="1"/>
                <p:nvPr/>
              </p:nvSpPr>
              <p:spPr>
                <a:xfrm>
                  <a:off x="10245683" y="2619958"/>
                  <a:ext cx="1365342" cy="523220"/>
                </a:xfrm>
                <a:prstGeom prst="rect">
                  <a:avLst/>
                </a:prstGeom>
                <a:grpFill/>
              </p:spPr>
              <p:txBody>
                <a:bodyPr wrap="square" rtlCol="0">
                  <a:spAutoFit/>
                </a:bodyPr>
                <a:lstStyle/>
                <a:p>
                  <a:pPr algn="ctr"/>
                  <a:r>
                    <a:rPr lang="zh-CN" altLang="en-US" sz="1400" b="1" dirty="0" smtClean="0">
                      <a:latin typeface="Times New Roman" panose="02020603050405020304" pitchFamily="18" charset="0"/>
                    </a:rPr>
                    <a:t>安全数据备份</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信息</a:t>
                  </a:r>
                </a:p>
              </p:txBody>
            </p:sp>
          </p:grpSp>
          <p:grpSp>
            <p:nvGrpSpPr>
              <p:cNvPr id="196" name="组合 195"/>
              <p:cNvGrpSpPr/>
              <p:nvPr/>
            </p:nvGrpSpPr>
            <p:grpSpPr>
              <a:xfrm>
                <a:off x="9875574" y="2109381"/>
                <a:ext cx="1365342" cy="825501"/>
                <a:chOff x="10245683" y="2321488"/>
                <a:chExt cx="1365342" cy="825501"/>
              </a:xfrm>
              <a:grpFill/>
            </p:grpSpPr>
            <p:sp>
              <p:nvSpPr>
                <p:cNvPr id="202" name="流程图: 磁盘 201"/>
                <p:cNvSpPr/>
                <p:nvPr/>
              </p:nvSpPr>
              <p:spPr bwMode="auto">
                <a:xfrm>
                  <a:off x="10280282" y="2321488"/>
                  <a:ext cx="1296144" cy="825501"/>
                </a:xfrm>
                <a:prstGeom prst="flowChartMagneticDisk">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03" name="文本框 202"/>
                <p:cNvSpPr txBox="1"/>
                <p:nvPr/>
              </p:nvSpPr>
              <p:spPr>
                <a:xfrm>
                  <a:off x="10245683" y="2687229"/>
                  <a:ext cx="1365342" cy="307777"/>
                </a:xfrm>
                <a:prstGeom prst="rect">
                  <a:avLst/>
                </a:prstGeom>
                <a:grpFill/>
              </p:spPr>
              <p:txBody>
                <a:bodyPr wrap="square" rtlCol="0">
                  <a:spAutoFit/>
                </a:bodyPr>
                <a:lstStyle/>
                <a:p>
                  <a:pPr algn="ctr"/>
                  <a:r>
                    <a:rPr lang="zh-CN" altLang="en-US" sz="1400" b="1" dirty="0" smtClean="0">
                      <a:latin typeface="Times New Roman" panose="02020603050405020304" pitchFamily="18" charset="0"/>
                    </a:rPr>
                    <a:t>用户数据信息</a:t>
                  </a:r>
                </a:p>
              </p:txBody>
            </p:sp>
          </p:grpSp>
          <p:grpSp>
            <p:nvGrpSpPr>
              <p:cNvPr id="197" name="组合 196"/>
              <p:cNvGrpSpPr/>
              <p:nvPr/>
            </p:nvGrpSpPr>
            <p:grpSpPr>
              <a:xfrm>
                <a:off x="9875574" y="4096749"/>
                <a:ext cx="1365342" cy="825501"/>
                <a:chOff x="10245683" y="2321488"/>
                <a:chExt cx="1365342" cy="825501"/>
              </a:xfrm>
              <a:grpFill/>
            </p:grpSpPr>
            <p:sp>
              <p:nvSpPr>
                <p:cNvPr id="200" name="流程图: 磁盘 199"/>
                <p:cNvSpPr/>
                <p:nvPr/>
              </p:nvSpPr>
              <p:spPr bwMode="auto">
                <a:xfrm>
                  <a:off x="10280282" y="2321488"/>
                  <a:ext cx="1296144" cy="825501"/>
                </a:xfrm>
                <a:prstGeom prst="flowChartMagneticDisk">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01" name="文本框 200"/>
                <p:cNvSpPr txBox="1"/>
                <p:nvPr/>
              </p:nvSpPr>
              <p:spPr>
                <a:xfrm>
                  <a:off x="10245683" y="2619958"/>
                  <a:ext cx="1365342" cy="523220"/>
                </a:xfrm>
                <a:prstGeom prst="rect">
                  <a:avLst/>
                </a:prstGeom>
                <a:grpFill/>
              </p:spPr>
              <p:txBody>
                <a:bodyPr wrap="square" rtlCol="0">
                  <a:spAutoFit/>
                </a:bodyPr>
                <a:lstStyle/>
                <a:p>
                  <a:pPr algn="ctr"/>
                  <a:r>
                    <a:rPr lang="zh-CN" altLang="en-US" sz="1400" b="1" dirty="0" smtClean="0">
                      <a:latin typeface="Times New Roman" panose="02020603050405020304" pitchFamily="18" charset="0"/>
                    </a:rPr>
                    <a:t>安全数据信息</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（包括审计）</a:t>
                  </a:r>
                </a:p>
              </p:txBody>
            </p:sp>
          </p:grpSp>
          <p:sp>
            <p:nvSpPr>
              <p:cNvPr id="198" name="矩形 197"/>
              <p:cNvSpPr/>
              <p:nvPr/>
            </p:nvSpPr>
            <p:spPr bwMode="auto">
              <a:xfrm>
                <a:off x="9579724" y="1900957"/>
                <a:ext cx="1967634" cy="4212606"/>
              </a:xfrm>
              <a:prstGeom prst="rect">
                <a:avLst/>
              </a:prstGeom>
              <a:grpFill/>
              <a:ln w="28575" cap="flat" cmpd="sng" algn="ctr">
                <a:solidFill>
                  <a:srgbClr val="0071C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199" name="文本框 198"/>
              <p:cNvSpPr txBox="1"/>
              <p:nvPr/>
            </p:nvSpPr>
            <p:spPr>
              <a:xfrm>
                <a:off x="10190471" y="1464845"/>
                <a:ext cx="735547" cy="307777"/>
              </a:xfrm>
              <a:prstGeom prst="rect">
                <a:avLst/>
              </a:prstGeom>
              <a:grpFill/>
            </p:spPr>
            <p:txBody>
              <a:bodyPr wrap="square" rtlCol="0">
                <a:spAutoFit/>
              </a:bodyPr>
              <a:lstStyle/>
              <a:p>
                <a:r>
                  <a:rPr lang="zh-CN" altLang="en-US" sz="1400" b="1" dirty="0">
                    <a:latin typeface="Times New Roman" panose="02020603050405020304" pitchFamily="18" charset="0"/>
                  </a:rPr>
                  <a:t>数据层</a:t>
                </a:r>
                <a:endParaRPr lang="zh-CN" altLang="en-US" sz="1400" b="1" dirty="0" smtClean="0">
                  <a:latin typeface="Times New Roman" panose="02020603050405020304" pitchFamily="18" charset="0"/>
                </a:endParaRPr>
              </a:p>
            </p:txBody>
          </p:sp>
        </p:grpSp>
        <p:cxnSp>
          <p:nvCxnSpPr>
            <p:cNvPr id="191" name="直接箭头连接符 190"/>
            <p:cNvCxnSpPr>
              <a:stCxn id="179" idx="0"/>
              <a:endCxn id="210" idx="2"/>
            </p:cNvCxnSpPr>
            <p:nvPr/>
          </p:nvCxnSpPr>
          <p:spPr bwMode="auto">
            <a:xfrm flipH="1" flipV="1">
              <a:off x="3606074" y="1491319"/>
              <a:ext cx="3400014" cy="1183299"/>
            </a:xfrm>
            <a:prstGeom prst="straightConnector1">
              <a:avLst/>
            </a:prstGeom>
            <a:grp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 name="直接箭头连接符 191"/>
            <p:cNvCxnSpPr>
              <a:stCxn id="179" idx="0"/>
              <a:endCxn id="208" idx="2"/>
            </p:cNvCxnSpPr>
            <p:nvPr/>
          </p:nvCxnSpPr>
          <p:spPr bwMode="auto">
            <a:xfrm flipH="1" flipV="1">
              <a:off x="5733423" y="1491319"/>
              <a:ext cx="1272665" cy="1183299"/>
            </a:xfrm>
            <a:prstGeom prst="straightConnector1">
              <a:avLst/>
            </a:prstGeom>
            <a:grp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3" name="上箭头 192"/>
            <p:cNvSpPr/>
            <p:nvPr/>
          </p:nvSpPr>
          <p:spPr bwMode="auto">
            <a:xfrm rot="16200000" flipV="1">
              <a:off x="8677739" y="3499038"/>
              <a:ext cx="234000" cy="814005"/>
            </a:xfrm>
            <a:prstGeom prst="upArrow">
              <a:avLst/>
            </a:prstGeom>
            <a:grp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grpSp>
        <p:nvGrpSpPr>
          <p:cNvPr id="222" name="组合 221"/>
          <p:cNvGrpSpPr/>
          <p:nvPr/>
        </p:nvGrpSpPr>
        <p:grpSpPr>
          <a:xfrm>
            <a:off x="1002247" y="951319"/>
            <a:ext cx="10187507" cy="5100381"/>
            <a:chOff x="981869" y="951319"/>
            <a:chExt cx="10187507" cy="5100381"/>
          </a:xfrm>
          <a:noFill/>
        </p:grpSpPr>
        <p:sp>
          <p:nvSpPr>
            <p:cNvPr id="223" name="矩形 222"/>
            <p:cNvSpPr/>
            <p:nvPr/>
          </p:nvSpPr>
          <p:spPr bwMode="auto">
            <a:xfrm>
              <a:off x="5653914" y="2674618"/>
              <a:ext cx="2704348" cy="3377082"/>
            </a:xfrm>
            <a:prstGeom prst="rect">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224" name="矩形 223"/>
            <p:cNvSpPr/>
            <p:nvPr/>
          </p:nvSpPr>
          <p:spPr bwMode="auto">
            <a:xfrm>
              <a:off x="6233792" y="3192969"/>
              <a:ext cx="2124470" cy="2340380"/>
            </a:xfrm>
            <a:prstGeom prst="rect">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225" name="上箭头 224"/>
            <p:cNvSpPr/>
            <p:nvPr/>
          </p:nvSpPr>
          <p:spPr bwMode="auto">
            <a:xfrm flipV="1">
              <a:off x="1423536" y="2712518"/>
              <a:ext cx="215738" cy="931897"/>
            </a:xfrm>
            <a:prstGeom prst="upArrow">
              <a:avLst/>
            </a:prstGeom>
            <a:grp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nvGrpSpPr>
            <p:cNvPr id="226" name="组合 225"/>
            <p:cNvGrpSpPr/>
            <p:nvPr/>
          </p:nvGrpSpPr>
          <p:grpSpPr>
            <a:xfrm>
              <a:off x="1043849" y="1826919"/>
              <a:ext cx="1333175" cy="904457"/>
              <a:chOff x="2814510" y="1817861"/>
              <a:chExt cx="1333175" cy="904457"/>
            </a:xfrm>
            <a:grpFill/>
          </p:grpSpPr>
          <p:grpSp>
            <p:nvGrpSpPr>
              <p:cNvPr id="265" name="组合 264"/>
              <p:cNvGrpSpPr/>
              <p:nvPr/>
            </p:nvGrpSpPr>
            <p:grpSpPr>
              <a:xfrm>
                <a:off x="2944750" y="1817861"/>
                <a:ext cx="793286" cy="616728"/>
                <a:chOff x="7309487" y="2188779"/>
                <a:chExt cx="763835" cy="535191"/>
              </a:xfrm>
              <a:grpFill/>
            </p:grpSpPr>
            <p:sp>
              <p:nvSpPr>
                <p:cNvPr id="267" name="Freeform 587"/>
                <p:cNvSpPr>
                  <a:spLocks/>
                </p:cNvSpPr>
                <p:nvPr/>
              </p:nvSpPr>
              <p:spPr bwMode="auto">
                <a:xfrm>
                  <a:off x="7797072" y="2382804"/>
                  <a:ext cx="276250" cy="247399"/>
                </a:xfrm>
                <a:custGeom>
                  <a:avLst/>
                  <a:gdLst>
                    <a:gd name="T0" fmla="*/ 141 w 162"/>
                    <a:gd name="T1" fmla="*/ 17 h 145"/>
                    <a:gd name="T2" fmla="*/ 105 w 162"/>
                    <a:gd name="T3" fmla="*/ 0 h 145"/>
                    <a:gd name="T4" fmla="*/ 81 w 162"/>
                    <a:gd name="T5" fmla="*/ 9 h 145"/>
                    <a:gd name="T6" fmla="*/ 57 w 162"/>
                    <a:gd name="T7" fmla="*/ 0 h 145"/>
                    <a:gd name="T8" fmla="*/ 0 w 162"/>
                    <a:gd name="T9" fmla="*/ 56 h 145"/>
                    <a:gd name="T10" fmla="*/ 0 w 162"/>
                    <a:gd name="T11" fmla="*/ 59 h 145"/>
                    <a:gd name="T12" fmla="*/ 30 w 162"/>
                    <a:gd name="T13" fmla="*/ 109 h 145"/>
                    <a:gd name="T14" fmla="*/ 30 w 162"/>
                    <a:gd name="T15" fmla="*/ 140 h 145"/>
                    <a:gd name="T16" fmla="*/ 73 w 162"/>
                    <a:gd name="T17" fmla="*/ 145 h 145"/>
                    <a:gd name="T18" fmla="*/ 88 w 162"/>
                    <a:gd name="T19" fmla="*/ 145 h 145"/>
                    <a:gd name="T20" fmla="*/ 162 w 162"/>
                    <a:gd name="T21" fmla="*/ 118 h 145"/>
                    <a:gd name="T22" fmla="*/ 162 w 162"/>
                    <a:gd name="T23" fmla="*/ 56 h 145"/>
                    <a:gd name="T24" fmla="*/ 141 w 162"/>
                    <a:gd name="T25"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41" y="17"/>
                      </a:moveTo>
                      <a:cubicBezTo>
                        <a:pt x="130" y="8"/>
                        <a:pt x="116" y="3"/>
                        <a:pt x="105" y="0"/>
                      </a:cubicBezTo>
                      <a:cubicBezTo>
                        <a:pt x="81" y="9"/>
                        <a:pt x="81" y="9"/>
                        <a:pt x="81" y="9"/>
                      </a:cubicBezTo>
                      <a:cubicBezTo>
                        <a:pt x="57" y="0"/>
                        <a:pt x="57" y="0"/>
                        <a:pt x="57" y="0"/>
                      </a:cubicBezTo>
                      <a:cubicBezTo>
                        <a:pt x="35" y="5"/>
                        <a:pt x="0" y="20"/>
                        <a:pt x="0" y="56"/>
                      </a:cubicBezTo>
                      <a:cubicBezTo>
                        <a:pt x="0" y="57"/>
                        <a:pt x="0" y="58"/>
                        <a:pt x="0" y="59"/>
                      </a:cubicBezTo>
                      <a:cubicBezTo>
                        <a:pt x="16" y="69"/>
                        <a:pt x="30" y="85"/>
                        <a:pt x="30" y="109"/>
                      </a:cubicBezTo>
                      <a:cubicBezTo>
                        <a:pt x="30" y="121"/>
                        <a:pt x="30" y="132"/>
                        <a:pt x="30" y="140"/>
                      </a:cubicBezTo>
                      <a:cubicBezTo>
                        <a:pt x="40" y="143"/>
                        <a:pt x="54" y="145"/>
                        <a:pt x="73" y="145"/>
                      </a:cubicBezTo>
                      <a:cubicBezTo>
                        <a:pt x="88" y="145"/>
                        <a:pt x="88" y="145"/>
                        <a:pt x="88" y="145"/>
                      </a:cubicBezTo>
                      <a:cubicBezTo>
                        <a:pt x="160" y="145"/>
                        <a:pt x="162" y="118"/>
                        <a:pt x="162" y="118"/>
                      </a:cubicBezTo>
                      <a:cubicBezTo>
                        <a:pt x="162" y="118"/>
                        <a:pt x="162" y="109"/>
                        <a:pt x="162" y="56"/>
                      </a:cubicBezTo>
                      <a:cubicBezTo>
                        <a:pt x="162" y="38"/>
                        <a:pt x="153" y="26"/>
                        <a:pt x="14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268" name="Oval 588"/>
                <p:cNvSpPr>
                  <a:spLocks noChangeArrowheads="1"/>
                </p:cNvSpPr>
                <p:nvPr/>
              </p:nvSpPr>
              <p:spPr bwMode="auto">
                <a:xfrm>
                  <a:off x="7864872" y="2188779"/>
                  <a:ext cx="139928" cy="1615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269" name="Freeform 589"/>
                <p:cNvSpPr>
                  <a:spLocks/>
                </p:cNvSpPr>
                <p:nvPr/>
              </p:nvSpPr>
              <p:spPr bwMode="auto">
                <a:xfrm>
                  <a:off x="7549673" y="2475128"/>
                  <a:ext cx="276250" cy="248842"/>
                </a:xfrm>
                <a:custGeom>
                  <a:avLst/>
                  <a:gdLst>
                    <a:gd name="T0" fmla="*/ 145 w 162"/>
                    <a:gd name="T1" fmla="*/ 20 h 146"/>
                    <a:gd name="T2" fmla="*/ 132 w 162"/>
                    <a:gd name="T3" fmla="*/ 11 h 146"/>
                    <a:gd name="T4" fmla="*/ 105 w 162"/>
                    <a:gd name="T5" fmla="*/ 0 h 146"/>
                    <a:gd name="T6" fmla="*/ 81 w 162"/>
                    <a:gd name="T7" fmla="*/ 9 h 146"/>
                    <a:gd name="T8" fmla="*/ 57 w 162"/>
                    <a:gd name="T9" fmla="*/ 0 h 146"/>
                    <a:gd name="T10" fmla="*/ 34 w 162"/>
                    <a:gd name="T11" fmla="*/ 9 h 146"/>
                    <a:gd name="T12" fmla="*/ 21 w 162"/>
                    <a:gd name="T13" fmla="*/ 17 h 146"/>
                    <a:gd name="T14" fmla="*/ 0 w 162"/>
                    <a:gd name="T15" fmla="*/ 57 h 146"/>
                    <a:gd name="T16" fmla="*/ 0 w 162"/>
                    <a:gd name="T17" fmla="*/ 82 h 146"/>
                    <a:gd name="T18" fmla="*/ 0 w 162"/>
                    <a:gd name="T19" fmla="*/ 96 h 146"/>
                    <a:gd name="T20" fmla="*/ 0 w 162"/>
                    <a:gd name="T21" fmla="*/ 119 h 146"/>
                    <a:gd name="T22" fmla="*/ 74 w 162"/>
                    <a:gd name="T23" fmla="*/ 146 h 146"/>
                    <a:gd name="T24" fmla="*/ 88 w 162"/>
                    <a:gd name="T25" fmla="*/ 146 h 146"/>
                    <a:gd name="T26" fmla="*/ 162 w 162"/>
                    <a:gd name="T27" fmla="*/ 119 h 146"/>
                    <a:gd name="T28" fmla="*/ 162 w 162"/>
                    <a:gd name="T29" fmla="*/ 96 h 146"/>
                    <a:gd name="T30" fmla="*/ 162 w 162"/>
                    <a:gd name="T31" fmla="*/ 82 h 146"/>
                    <a:gd name="T32" fmla="*/ 162 w 162"/>
                    <a:gd name="T33" fmla="*/ 57 h 146"/>
                    <a:gd name="T34" fmla="*/ 145 w 162"/>
                    <a:gd name="T35"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46">
                      <a:moveTo>
                        <a:pt x="145" y="20"/>
                      </a:moveTo>
                      <a:cubicBezTo>
                        <a:pt x="141" y="17"/>
                        <a:pt x="137" y="14"/>
                        <a:pt x="132" y="11"/>
                      </a:cubicBezTo>
                      <a:cubicBezTo>
                        <a:pt x="123" y="6"/>
                        <a:pt x="113" y="3"/>
                        <a:pt x="105" y="0"/>
                      </a:cubicBezTo>
                      <a:cubicBezTo>
                        <a:pt x="81" y="9"/>
                        <a:pt x="81" y="9"/>
                        <a:pt x="81" y="9"/>
                      </a:cubicBezTo>
                      <a:cubicBezTo>
                        <a:pt x="57" y="0"/>
                        <a:pt x="57" y="0"/>
                        <a:pt x="57" y="0"/>
                      </a:cubicBezTo>
                      <a:cubicBezTo>
                        <a:pt x="50" y="2"/>
                        <a:pt x="42" y="5"/>
                        <a:pt x="34" y="9"/>
                      </a:cubicBezTo>
                      <a:cubicBezTo>
                        <a:pt x="29" y="11"/>
                        <a:pt x="25" y="14"/>
                        <a:pt x="21" y="17"/>
                      </a:cubicBezTo>
                      <a:cubicBezTo>
                        <a:pt x="9" y="26"/>
                        <a:pt x="0" y="39"/>
                        <a:pt x="0" y="57"/>
                      </a:cubicBezTo>
                      <a:cubicBezTo>
                        <a:pt x="0" y="67"/>
                        <a:pt x="0" y="75"/>
                        <a:pt x="0" y="82"/>
                      </a:cubicBezTo>
                      <a:cubicBezTo>
                        <a:pt x="0" y="87"/>
                        <a:pt x="0" y="92"/>
                        <a:pt x="0" y="96"/>
                      </a:cubicBezTo>
                      <a:cubicBezTo>
                        <a:pt x="0" y="115"/>
                        <a:pt x="0" y="119"/>
                        <a:pt x="0" y="119"/>
                      </a:cubicBezTo>
                      <a:cubicBezTo>
                        <a:pt x="0" y="119"/>
                        <a:pt x="2" y="146"/>
                        <a:pt x="74" y="146"/>
                      </a:cubicBezTo>
                      <a:cubicBezTo>
                        <a:pt x="88" y="146"/>
                        <a:pt x="88" y="146"/>
                        <a:pt x="88" y="146"/>
                      </a:cubicBezTo>
                      <a:cubicBezTo>
                        <a:pt x="160" y="146"/>
                        <a:pt x="162" y="119"/>
                        <a:pt x="162" y="119"/>
                      </a:cubicBezTo>
                      <a:cubicBezTo>
                        <a:pt x="162" y="119"/>
                        <a:pt x="162" y="114"/>
                        <a:pt x="162" y="96"/>
                      </a:cubicBezTo>
                      <a:cubicBezTo>
                        <a:pt x="162" y="92"/>
                        <a:pt x="162" y="87"/>
                        <a:pt x="162" y="82"/>
                      </a:cubicBezTo>
                      <a:cubicBezTo>
                        <a:pt x="162" y="75"/>
                        <a:pt x="162" y="67"/>
                        <a:pt x="162" y="57"/>
                      </a:cubicBezTo>
                      <a:cubicBezTo>
                        <a:pt x="162" y="41"/>
                        <a:pt x="155" y="29"/>
                        <a:pt x="14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270" name="Oval 590"/>
                <p:cNvSpPr>
                  <a:spLocks noChangeArrowheads="1"/>
                </p:cNvSpPr>
                <p:nvPr/>
              </p:nvSpPr>
              <p:spPr bwMode="auto">
                <a:xfrm>
                  <a:off x="7618195" y="2282546"/>
                  <a:ext cx="139207" cy="1615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271" name="Freeform 591"/>
                <p:cNvSpPr>
                  <a:spLocks/>
                </p:cNvSpPr>
                <p:nvPr/>
              </p:nvSpPr>
              <p:spPr bwMode="auto">
                <a:xfrm>
                  <a:off x="7309487" y="2381361"/>
                  <a:ext cx="276250" cy="246678"/>
                </a:xfrm>
                <a:custGeom>
                  <a:avLst/>
                  <a:gdLst>
                    <a:gd name="T0" fmla="*/ 162 w 162"/>
                    <a:gd name="T1" fmla="*/ 57 h 145"/>
                    <a:gd name="T2" fmla="*/ 162 w 162"/>
                    <a:gd name="T3" fmla="*/ 57 h 145"/>
                    <a:gd name="T4" fmla="*/ 142 w 162"/>
                    <a:gd name="T5" fmla="*/ 17 h 145"/>
                    <a:gd name="T6" fmla="*/ 105 w 162"/>
                    <a:gd name="T7" fmla="*/ 0 h 145"/>
                    <a:gd name="T8" fmla="*/ 81 w 162"/>
                    <a:gd name="T9" fmla="*/ 9 h 145"/>
                    <a:gd name="T10" fmla="*/ 57 w 162"/>
                    <a:gd name="T11" fmla="*/ 0 h 145"/>
                    <a:gd name="T12" fmla="*/ 0 w 162"/>
                    <a:gd name="T13" fmla="*/ 57 h 145"/>
                    <a:gd name="T14" fmla="*/ 0 w 162"/>
                    <a:gd name="T15" fmla="*/ 118 h 145"/>
                    <a:gd name="T16" fmla="*/ 74 w 162"/>
                    <a:gd name="T17" fmla="*/ 145 h 145"/>
                    <a:gd name="T18" fmla="*/ 88 w 162"/>
                    <a:gd name="T19" fmla="*/ 145 h 145"/>
                    <a:gd name="T20" fmla="*/ 129 w 162"/>
                    <a:gd name="T21" fmla="*/ 141 h 145"/>
                    <a:gd name="T22" fmla="*/ 129 w 162"/>
                    <a:gd name="T23" fmla="*/ 110 h 145"/>
                    <a:gd name="T24" fmla="*/ 162 w 162"/>
                    <a:gd name="T25"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62" y="57"/>
                      </a:moveTo>
                      <a:cubicBezTo>
                        <a:pt x="162" y="57"/>
                        <a:pt x="162" y="57"/>
                        <a:pt x="162" y="57"/>
                      </a:cubicBezTo>
                      <a:cubicBezTo>
                        <a:pt x="162" y="39"/>
                        <a:pt x="153" y="26"/>
                        <a:pt x="142" y="17"/>
                      </a:cubicBezTo>
                      <a:cubicBezTo>
                        <a:pt x="130" y="8"/>
                        <a:pt x="116" y="3"/>
                        <a:pt x="105" y="0"/>
                      </a:cubicBezTo>
                      <a:cubicBezTo>
                        <a:pt x="81" y="9"/>
                        <a:pt x="81" y="9"/>
                        <a:pt x="81" y="9"/>
                      </a:cubicBezTo>
                      <a:cubicBezTo>
                        <a:pt x="57" y="0"/>
                        <a:pt x="57" y="0"/>
                        <a:pt x="57" y="0"/>
                      </a:cubicBezTo>
                      <a:cubicBezTo>
                        <a:pt x="35" y="6"/>
                        <a:pt x="0" y="21"/>
                        <a:pt x="0" y="57"/>
                      </a:cubicBezTo>
                      <a:cubicBezTo>
                        <a:pt x="0" y="109"/>
                        <a:pt x="0" y="118"/>
                        <a:pt x="0" y="118"/>
                      </a:cubicBezTo>
                      <a:cubicBezTo>
                        <a:pt x="0" y="118"/>
                        <a:pt x="2" y="145"/>
                        <a:pt x="74" y="145"/>
                      </a:cubicBezTo>
                      <a:cubicBezTo>
                        <a:pt x="88" y="145"/>
                        <a:pt x="88" y="145"/>
                        <a:pt x="88" y="145"/>
                      </a:cubicBezTo>
                      <a:cubicBezTo>
                        <a:pt x="105" y="145"/>
                        <a:pt x="118" y="143"/>
                        <a:pt x="129" y="141"/>
                      </a:cubicBezTo>
                      <a:cubicBezTo>
                        <a:pt x="129" y="133"/>
                        <a:pt x="129" y="122"/>
                        <a:pt x="129" y="110"/>
                      </a:cubicBezTo>
                      <a:cubicBezTo>
                        <a:pt x="129" y="84"/>
                        <a:pt x="144" y="68"/>
                        <a:pt x="16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sp>
              <p:nvSpPr>
                <p:cNvPr id="272" name="Oval 592"/>
                <p:cNvSpPr>
                  <a:spLocks noChangeArrowheads="1"/>
                </p:cNvSpPr>
                <p:nvPr/>
              </p:nvSpPr>
              <p:spPr bwMode="auto">
                <a:xfrm>
                  <a:off x="7377287" y="2188779"/>
                  <a:ext cx="139928" cy="1615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anose="02020603050405020304" pitchFamily="18" charset="0"/>
                    <a:ea typeface="宋体" panose="02010600030101010101" pitchFamily="2" charset="-122"/>
                  </a:endParaRPr>
                </a:p>
              </p:txBody>
            </p:sp>
          </p:grpSp>
          <p:sp>
            <p:nvSpPr>
              <p:cNvPr id="266" name="文本框 265"/>
              <p:cNvSpPr txBox="1"/>
              <p:nvPr/>
            </p:nvSpPr>
            <p:spPr>
              <a:xfrm>
                <a:off x="2814510" y="2414541"/>
                <a:ext cx="1333175" cy="307777"/>
              </a:xfrm>
              <a:prstGeom prst="rect">
                <a:avLst/>
              </a:prstGeom>
              <a:grpFill/>
            </p:spPr>
            <p:txBody>
              <a:bodyPr wrap="square" rtlCol="0">
                <a:spAutoFit/>
              </a:bodyPr>
              <a:lstStyle/>
              <a:p>
                <a:r>
                  <a:rPr lang="zh-CN" altLang="en-US" sz="1400" b="1" dirty="0" smtClean="0">
                    <a:latin typeface="Times New Roman" panose="02020603050405020304" pitchFamily="18" charset="0"/>
                  </a:rPr>
                  <a:t>数据库用户</a:t>
                </a:r>
              </a:p>
            </p:txBody>
          </p:sp>
        </p:grpSp>
        <p:grpSp>
          <p:nvGrpSpPr>
            <p:cNvPr id="227" name="组合 226"/>
            <p:cNvGrpSpPr/>
            <p:nvPr/>
          </p:nvGrpSpPr>
          <p:grpSpPr>
            <a:xfrm>
              <a:off x="981869" y="3658565"/>
              <a:ext cx="1200919" cy="540000"/>
              <a:chOff x="2806849" y="3630028"/>
              <a:chExt cx="1029402" cy="540000"/>
            </a:xfrm>
            <a:grpFill/>
          </p:grpSpPr>
          <p:sp>
            <p:nvSpPr>
              <p:cNvPr id="263" name="矩形 262"/>
              <p:cNvSpPr/>
              <p:nvPr/>
            </p:nvSpPr>
            <p:spPr bwMode="auto">
              <a:xfrm>
                <a:off x="2806849" y="3630028"/>
                <a:ext cx="1029402" cy="540000"/>
              </a:xfrm>
              <a:prstGeom prst="rect">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rgbClr val="FFFF00"/>
                  </a:solidFill>
                  <a:effectLst/>
                  <a:latin typeface="Times New Roman" panose="02020603050405020304" pitchFamily="18" charset="0"/>
                </a:endParaRPr>
              </a:p>
            </p:txBody>
          </p:sp>
          <p:sp>
            <p:nvSpPr>
              <p:cNvPr id="264" name="文本框 263"/>
              <p:cNvSpPr txBox="1"/>
              <p:nvPr/>
            </p:nvSpPr>
            <p:spPr>
              <a:xfrm>
                <a:off x="2899984" y="3746139"/>
                <a:ext cx="918267" cy="307777"/>
              </a:xfrm>
              <a:prstGeom prst="rect">
                <a:avLst/>
              </a:prstGeom>
              <a:grpFill/>
            </p:spPr>
            <p:txBody>
              <a:bodyPr wrap="square" rtlCol="0">
                <a:spAutoFit/>
              </a:bodyPr>
              <a:lstStyle/>
              <a:p>
                <a:r>
                  <a:rPr lang="zh-CN" altLang="en-US" sz="1400" b="1" dirty="0" smtClean="0">
                    <a:latin typeface="Times New Roman" panose="02020603050405020304" pitchFamily="18" charset="0"/>
                  </a:rPr>
                  <a:t>身份鉴别</a:t>
                </a:r>
              </a:p>
            </p:txBody>
          </p:sp>
        </p:grpSp>
        <p:grpSp>
          <p:nvGrpSpPr>
            <p:cNvPr id="228" name="组合 227"/>
            <p:cNvGrpSpPr/>
            <p:nvPr/>
          </p:nvGrpSpPr>
          <p:grpSpPr>
            <a:xfrm>
              <a:off x="2829391" y="951319"/>
              <a:ext cx="1553366" cy="540000"/>
              <a:chOff x="2806849" y="3630028"/>
              <a:chExt cx="1085347" cy="540000"/>
            </a:xfrm>
            <a:grpFill/>
          </p:grpSpPr>
          <p:sp>
            <p:nvSpPr>
              <p:cNvPr id="261" name="矩形 260"/>
              <p:cNvSpPr/>
              <p:nvPr/>
            </p:nvSpPr>
            <p:spPr bwMode="auto">
              <a:xfrm>
                <a:off x="2806849" y="3630028"/>
                <a:ext cx="1085347" cy="540000"/>
              </a:xfrm>
              <a:prstGeom prst="rect">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262" name="文本框 261"/>
              <p:cNvSpPr txBox="1"/>
              <p:nvPr/>
            </p:nvSpPr>
            <p:spPr>
              <a:xfrm>
                <a:off x="2890389" y="3750216"/>
                <a:ext cx="918267" cy="307777"/>
              </a:xfrm>
              <a:prstGeom prst="rect">
                <a:avLst/>
              </a:prstGeom>
              <a:grpFill/>
            </p:spPr>
            <p:txBody>
              <a:bodyPr wrap="square" rtlCol="0">
                <a:spAutoFit/>
              </a:bodyPr>
              <a:lstStyle/>
              <a:p>
                <a:r>
                  <a:rPr lang="zh-CN" altLang="en-US" sz="1400" b="1" dirty="0" smtClean="0">
                    <a:latin typeface="Times New Roman" panose="02020603050405020304" pitchFamily="18" charset="0"/>
                  </a:rPr>
                  <a:t>简单入侵检测</a:t>
                </a:r>
                <a:endParaRPr lang="en-US" altLang="zh-CN" sz="1400" b="1" dirty="0" smtClean="0">
                  <a:latin typeface="Times New Roman" panose="02020603050405020304" pitchFamily="18" charset="0"/>
                </a:endParaRPr>
              </a:p>
            </p:txBody>
          </p:sp>
        </p:grpSp>
        <p:grpSp>
          <p:nvGrpSpPr>
            <p:cNvPr id="229" name="组合 228"/>
            <p:cNvGrpSpPr/>
            <p:nvPr/>
          </p:nvGrpSpPr>
          <p:grpSpPr>
            <a:xfrm>
              <a:off x="4956740" y="951319"/>
              <a:ext cx="1553366" cy="540000"/>
              <a:chOff x="2806849" y="3630028"/>
              <a:chExt cx="1085347" cy="540000"/>
            </a:xfrm>
            <a:grpFill/>
          </p:grpSpPr>
          <p:sp>
            <p:nvSpPr>
              <p:cNvPr id="259" name="矩形 258"/>
              <p:cNvSpPr/>
              <p:nvPr/>
            </p:nvSpPr>
            <p:spPr bwMode="auto">
              <a:xfrm>
                <a:off x="2806849" y="3630028"/>
                <a:ext cx="1085347" cy="540000"/>
              </a:xfrm>
              <a:prstGeom prst="rect">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260" name="文本框 259"/>
              <p:cNvSpPr txBox="1"/>
              <p:nvPr/>
            </p:nvSpPr>
            <p:spPr>
              <a:xfrm>
                <a:off x="3161985" y="3750216"/>
                <a:ext cx="399551" cy="307777"/>
              </a:xfrm>
              <a:prstGeom prst="rect">
                <a:avLst/>
              </a:prstGeom>
              <a:grpFill/>
            </p:spPr>
            <p:txBody>
              <a:bodyPr wrap="square" rtlCol="0">
                <a:spAutoFit/>
              </a:bodyPr>
              <a:lstStyle/>
              <a:p>
                <a:r>
                  <a:rPr lang="zh-CN" altLang="en-US" sz="1400" b="1" dirty="0">
                    <a:latin typeface="Times New Roman" panose="02020603050405020304" pitchFamily="18" charset="0"/>
                  </a:rPr>
                  <a:t>审计</a:t>
                </a:r>
                <a:endParaRPr lang="en-US" altLang="zh-CN" sz="1400" b="1" dirty="0" smtClean="0">
                  <a:latin typeface="Times New Roman" panose="02020603050405020304" pitchFamily="18" charset="0"/>
                </a:endParaRPr>
              </a:p>
            </p:txBody>
          </p:sp>
        </p:grpSp>
        <p:cxnSp>
          <p:nvCxnSpPr>
            <p:cNvPr id="230" name="直接箭头连接符 229"/>
            <p:cNvCxnSpPr>
              <a:stCxn id="263" idx="0"/>
              <a:endCxn id="261" idx="2"/>
            </p:cNvCxnSpPr>
            <p:nvPr/>
          </p:nvCxnSpPr>
          <p:spPr bwMode="auto">
            <a:xfrm flipV="1">
              <a:off x="1582329" y="1491319"/>
              <a:ext cx="2023745" cy="2167246"/>
            </a:xfrm>
            <a:prstGeom prst="straightConnector1">
              <a:avLst/>
            </a:prstGeom>
            <a:grp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直接箭头连接符 230"/>
            <p:cNvCxnSpPr>
              <a:stCxn id="263" idx="0"/>
              <a:endCxn id="259" idx="2"/>
            </p:cNvCxnSpPr>
            <p:nvPr/>
          </p:nvCxnSpPr>
          <p:spPr bwMode="auto">
            <a:xfrm flipV="1">
              <a:off x="1582329" y="1491319"/>
              <a:ext cx="4151094" cy="2167246"/>
            </a:xfrm>
            <a:prstGeom prst="straightConnector1">
              <a:avLst/>
            </a:prstGeom>
            <a:grp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 name="矩形 231"/>
            <p:cNvSpPr/>
            <p:nvPr/>
          </p:nvSpPr>
          <p:spPr bwMode="auto">
            <a:xfrm>
              <a:off x="6742603" y="3644416"/>
              <a:ext cx="1615659" cy="1437487"/>
            </a:xfrm>
            <a:prstGeom prst="rect">
              <a:avLst/>
            </a:prstGeom>
            <a:grp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233" name="文本框 232"/>
            <p:cNvSpPr txBox="1"/>
            <p:nvPr/>
          </p:nvSpPr>
          <p:spPr>
            <a:xfrm>
              <a:off x="6742603" y="3644416"/>
              <a:ext cx="1364716" cy="307777"/>
            </a:xfrm>
            <a:prstGeom prst="rect">
              <a:avLst/>
            </a:prstGeom>
            <a:grpFill/>
          </p:spPr>
          <p:txBody>
            <a:bodyPr wrap="square" rtlCol="0">
              <a:spAutoFit/>
            </a:bodyPr>
            <a:lstStyle/>
            <a:p>
              <a:r>
                <a:rPr lang="zh-CN" altLang="en-US" sz="1400" b="1" dirty="0" smtClean="0">
                  <a:latin typeface="Times New Roman" panose="02020603050405020304" pitchFamily="18" charset="0"/>
                </a:rPr>
                <a:t>自主访问控制</a:t>
              </a:r>
            </a:p>
          </p:txBody>
        </p:sp>
        <p:sp>
          <p:nvSpPr>
            <p:cNvPr id="234" name="文本框 233"/>
            <p:cNvSpPr txBox="1"/>
            <p:nvPr/>
          </p:nvSpPr>
          <p:spPr>
            <a:xfrm>
              <a:off x="6233792" y="3192969"/>
              <a:ext cx="1364716" cy="307777"/>
            </a:xfrm>
            <a:prstGeom prst="rect">
              <a:avLst/>
            </a:prstGeom>
            <a:grpFill/>
          </p:spPr>
          <p:txBody>
            <a:bodyPr wrap="square" rtlCol="0">
              <a:spAutoFit/>
            </a:bodyPr>
            <a:lstStyle/>
            <a:p>
              <a:r>
                <a:rPr lang="zh-CN" altLang="en-US" sz="1400" b="1" dirty="0">
                  <a:latin typeface="Times New Roman" panose="02020603050405020304" pitchFamily="18" charset="0"/>
                </a:rPr>
                <a:t>强制</a:t>
              </a:r>
              <a:r>
                <a:rPr lang="zh-CN" altLang="en-US" sz="1400" b="1" dirty="0" smtClean="0">
                  <a:latin typeface="Times New Roman" panose="02020603050405020304" pitchFamily="18" charset="0"/>
                </a:rPr>
                <a:t>访问控制</a:t>
              </a:r>
            </a:p>
          </p:txBody>
        </p:sp>
        <p:sp>
          <p:nvSpPr>
            <p:cNvPr id="235" name="文本框 234"/>
            <p:cNvSpPr txBox="1"/>
            <p:nvPr/>
          </p:nvSpPr>
          <p:spPr>
            <a:xfrm>
              <a:off x="5653914" y="2674618"/>
              <a:ext cx="1364716" cy="307777"/>
            </a:xfrm>
            <a:prstGeom prst="rect">
              <a:avLst/>
            </a:prstGeom>
            <a:grpFill/>
          </p:spPr>
          <p:txBody>
            <a:bodyPr wrap="square" rtlCol="0">
              <a:spAutoFit/>
            </a:bodyPr>
            <a:lstStyle/>
            <a:p>
              <a:r>
                <a:rPr lang="zh-CN" altLang="en-US" sz="1400" b="1" dirty="0" smtClean="0">
                  <a:latin typeface="Times New Roman" panose="02020603050405020304" pitchFamily="18" charset="0"/>
                </a:rPr>
                <a:t>推理控制</a:t>
              </a:r>
            </a:p>
          </p:txBody>
        </p:sp>
        <p:sp>
          <p:nvSpPr>
            <p:cNvPr id="236" name="文本框 235"/>
            <p:cNvSpPr txBox="1"/>
            <p:nvPr/>
          </p:nvSpPr>
          <p:spPr>
            <a:xfrm>
              <a:off x="6825579" y="2212970"/>
              <a:ext cx="751997" cy="307777"/>
            </a:xfrm>
            <a:prstGeom prst="rect">
              <a:avLst/>
            </a:prstGeom>
            <a:grpFill/>
          </p:spPr>
          <p:txBody>
            <a:bodyPr wrap="square" rtlCol="0">
              <a:spAutoFit/>
            </a:bodyPr>
            <a:lstStyle/>
            <a:p>
              <a:r>
                <a:rPr lang="en-US" altLang="zh-CN" sz="1400" b="1" dirty="0" smtClean="0">
                  <a:latin typeface="Times New Roman" panose="02020603050405020304" pitchFamily="18" charset="0"/>
                </a:rPr>
                <a:t>SQL</a:t>
              </a:r>
              <a:r>
                <a:rPr lang="zh-CN" altLang="en-US" sz="1400" b="1" dirty="0" smtClean="0">
                  <a:latin typeface="Times New Roman" panose="02020603050405020304" pitchFamily="18" charset="0"/>
                </a:rPr>
                <a:t>层</a:t>
              </a:r>
            </a:p>
          </p:txBody>
        </p:sp>
        <p:sp>
          <p:nvSpPr>
            <p:cNvPr id="237" name="文本框 236"/>
            <p:cNvSpPr txBox="1"/>
            <p:nvPr/>
          </p:nvSpPr>
          <p:spPr>
            <a:xfrm>
              <a:off x="6628106" y="1566730"/>
              <a:ext cx="1610192" cy="307777"/>
            </a:xfrm>
            <a:prstGeom prst="rect">
              <a:avLst/>
            </a:prstGeom>
            <a:grpFill/>
          </p:spPr>
          <p:txBody>
            <a:bodyPr wrap="square" rtlCol="0">
              <a:spAutoFit/>
            </a:bodyPr>
            <a:lstStyle/>
            <a:p>
              <a:r>
                <a:rPr lang="zh-CN" altLang="en-US" sz="1400" b="1" dirty="0" smtClean="0">
                  <a:latin typeface="Times New Roman" panose="02020603050405020304" pitchFamily="18" charset="0"/>
                </a:rPr>
                <a:t>多层访问控制策略</a:t>
              </a:r>
            </a:p>
          </p:txBody>
        </p:sp>
        <p:sp>
          <p:nvSpPr>
            <p:cNvPr id="238" name="上箭头 237"/>
            <p:cNvSpPr/>
            <p:nvPr/>
          </p:nvSpPr>
          <p:spPr bwMode="auto">
            <a:xfrm rot="16200000" flipV="1">
              <a:off x="3797685" y="2174144"/>
              <a:ext cx="234000" cy="3463793"/>
            </a:xfrm>
            <a:prstGeom prst="upArrow">
              <a:avLst/>
            </a:prstGeom>
            <a:grp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239" name="上箭头 238"/>
            <p:cNvSpPr/>
            <p:nvPr/>
          </p:nvSpPr>
          <p:spPr bwMode="auto">
            <a:xfrm rot="16200000" flipV="1">
              <a:off x="5829402" y="3639652"/>
              <a:ext cx="234000" cy="532778"/>
            </a:xfrm>
            <a:prstGeom prst="upArrow">
              <a:avLst/>
            </a:prstGeom>
            <a:grp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240" name="上箭头 239"/>
            <p:cNvSpPr/>
            <p:nvPr/>
          </p:nvSpPr>
          <p:spPr bwMode="auto">
            <a:xfrm rot="16200000" flipV="1">
              <a:off x="6385934" y="3666373"/>
              <a:ext cx="234000" cy="479335"/>
            </a:xfrm>
            <a:prstGeom prst="upArrow">
              <a:avLst/>
            </a:prstGeom>
            <a:grp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nvGrpSpPr>
            <p:cNvPr id="241" name="组合 240"/>
            <p:cNvGrpSpPr/>
            <p:nvPr/>
          </p:nvGrpSpPr>
          <p:grpSpPr>
            <a:xfrm>
              <a:off x="9201742" y="1379284"/>
              <a:ext cx="1967634" cy="4648718"/>
              <a:chOff x="9579724" y="1464845"/>
              <a:chExt cx="1967634" cy="4648718"/>
            </a:xfrm>
            <a:grpFill/>
          </p:grpSpPr>
          <p:grpSp>
            <p:nvGrpSpPr>
              <p:cNvPr id="245" name="组合 244"/>
              <p:cNvGrpSpPr/>
              <p:nvPr/>
            </p:nvGrpSpPr>
            <p:grpSpPr>
              <a:xfrm>
                <a:off x="9875574" y="3103065"/>
                <a:ext cx="1365342" cy="825501"/>
                <a:chOff x="10245683" y="2321488"/>
                <a:chExt cx="1365342" cy="825501"/>
              </a:xfrm>
              <a:grpFill/>
            </p:grpSpPr>
            <p:sp>
              <p:nvSpPr>
                <p:cNvPr id="257" name="流程图: 磁盘 256"/>
                <p:cNvSpPr/>
                <p:nvPr/>
              </p:nvSpPr>
              <p:spPr bwMode="auto">
                <a:xfrm>
                  <a:off x="10280282" y="2321488"/>
                  <a:ext cx="1296144" cy="825501"/>
                </a:xfrm>
                <a:prstGeom prst="flowChartMagneticDisk">
                  <a:avLst/>
                </a:prstGeom>
                <a:solidFill>
                  <a:srgbClr val="FFFF00"/>
                </a:solid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8" name="文本框 257"/>
                <p:cNvSpPr txBox="1"/>
                <p:nvPr/>
              </p:nvSpPr>
              <p:spPr>
                <a:xfrm>
                  <a:off x="10245683" y="2619958"/>
                  <a:ext cx="1365342" cy="523220"/>
                </a:xfrm>
                <a:prstGeom prst="rect">
                  <a:avLst/>
                </a:prstGeom>
                <a:grpFill/>
              </p:spPr>
              <p:txBody>
                <a:bodyPr wrap="square" rtlCol="0">
                  <a:spAutoFit/>
                </a:bodyPr>
                <a:lstStyle/>
                <a:p>
                  <a:pPr algn="ctr"/>
                  <a:r>
                    <a:rPr lang="zh-CN" altLang="en-US" sz="1400" b="1" dirty="0" smtClean="0">
                      <a:latin typeface="Times New Roman" panose="02020603050405020304" pitchFamily="18" charset="0"/>
                    </a:rPr>
                    <a:t>用户数据备份</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信息</a:t>
                  </a:r>
                </a:p>
              </p:txBody>
            </p:sp>
          </p:grpSp>
          <p:grpSp>
            <p:nvGrpSpPr>
              <p:cNvPr id="246" name="组合 245"/>
              <p:cNvGrpSpPr/>
              <p:nvPr/>
            </p:nvGrpSpPr>
            <p:grpSpPr>
              <a:xfrm>
                <a:off x="9875574" y="5090432"/>
                <a:ext cx="1365342" cy="825501"/>
                <a:chOff x="10245683" y="2321488"/>
                <a:chExt cx="1365342" cy="825501"/>
              </a:xfrm>
              <a:grpFill/>
            </p:grpSpPr>
            <p:sp>
              <p:nvSpPr>
                <p:cNvPr id="255" name="流程图: 磁盘 254"/>
                <p:cNvSpPr/>
                <p:nvPr/>
              </p:nvSpPr>
              <p:spPr bwMode="auto">
                <a:xfrm>
                  <a:off x="10280282" y="2321488"/>
                  <a:ext cx="1296144" cy="825501"/>
                </a:xfrm>
                <a:prstGeom prst="flowChartMagneticDisk">
                  <a:avLst/>
                </a:prstGeom>
                <a:solidFill>
                  <a:srgbClr val="FFFF00"/>
                </a:solid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6" name="文本框 255"/>
                <p:cNvSpPr txBox="1"/>
                <p:nvPr/>
              </p:nvSpPr>
              <p:spPr>
                <a:xfrm>
                  <a:off x="10245683" y="2619958"/>
                  <a:ext cx="1365342" cy="523220"/>
                </a:xfrm>
                <a:prstGeom prst="rect">
                  <a:avLst/>
                </a:prstGeom>
                <a:grpFill/>
              </p:spPr>
              <p:txBody>
                <a:bodyPr wrap="square" rtlCol="0">
                  <a:spAutoFit/>
                </a:bodyPr>
                <a:lstStyle/>
                <a:p>
                  <a:pPr algn="ctr"/>
                  <a:r>
                    <a:rPr lang="zh-CN" altLang="en-US" sz="1400" b="1" dirty="0" smtClean="0">
                      <a:latin typeface="Times New Roman" panose="02020603050405020304" pitchFamily="18" charset="0"/>
                    </a:rPr>
                    <a:t>安全数据备份</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信息</a:t>
                  </a:r>
                </a:p>
              </p:txBody>
            </p:sp>
          </p:grpSp>
          <p:grpSp>
            <p:nvGrpSpPr>
              <p:cNvPr id="247" name="组合 246"/>
              <p:cNvGrpSpPr/>
              <p:nvPr/>
            </p:nvGrpSpPr>
            <p:grpSpPr>
              <a:xfrm>
                <a:off x="9875574" y="2109381"/>
                <a:ext cx="1365342" cy="825501"/>
                <a:chOff x="10245683" y="2321488"/>
                <a:chExt cx="1365342" cy="825501"/>
              </a:xfrm>
              <a:grpFill/>
            </p:grpSpPr>
            <p:sp>
              <p:nvSpPr>
                <p:cNvPr id="253" name="流程图: 磁盘 252"/>
                <p:cNvSpPr/>
                <p:nvPr/>
              </p:nvSpPr>
              <p:spPr bwMode="auto">
                <a:xfrm>
                  <a:off x="10280282" y="2321488"/>
                  <a:ext cx="1296144" cy="825501"/>
                </a:xfrm>
                <a:prstGeom prst="flowChartMagneticDisk">
                  <a:avLst/>
                </a:prstGeom>
                <a:solidFill>
                  <a:srgbClr val="FFFF00"/>
                </a:solid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4" name="文本框 253"/>
                <p:cNvSpPr txBox="1"/>
                <p:nvPr/>
              </p:nvSpPr>
              <p:spPr>
                <a:xfrm>
                  <a:off x="10245683" y="2687229"/>
                  <a:ext cx="1365342" cy="307777"/>
                </a:xfrm>
                <a:prstGeom prst="rect">
                  <a:avLst/>
                </a:prstGeom>
                <a:grpFill/>
              </p:spPr>
              <p:txBody>
                <a:bodyPr wrap="square" rtlCol="0">
                  <a:spAutoFit/>
                </a:bodyPr>
                <a:lstStyle/>
                <a:p>
                  <a:pPr algn="ctr"/>
                  <a:r>
                    <a:rPr lang="zh-CN" altLang="en-US" sz="1400" b="1" dirty="0" smtClean="0">
                      <a:latin typeface="Times New Roman" panose="02020603050405020304" pitchFamily="18" charset="0"/>
                    </a:rPr>
                    <a:t>用户数据信息</a:t>
                  </a:r>
                </a:p>
              </p:txBody>
            </p:sp>
          </p:grpSp>
          <p:grpSp>
            <p:nvGrpSpPr>
              <p:cNvPr id="248" name="组合 247"/>
              <p:cNvGrpSpPr/>
              <p:nvPr/>
            </p:nvGrpSpPr>
            <p:grpSpPr>
              <a:xfrm>
                <a:off x="9875574" y="4096749"/>
                <a:ext cx="1365342" cy="825501"/>
                <a:chOff x="10245683" y="2321488"/>
                <a:chExt cx="1365342" cy="825501"/>
              </a:xfrm>
              <a:grpFill/>
            </p:grpSpPr>
            <p:sp>
              <p:nvSpPr>
                <p:cNvPr id="251" name="流程图: 磁盘 250"/>
                <p:cNvSpPr/>
                <p:nvPr/>
              </p:nvSpPr>
              <p:spPr bwMode="auto">
                <a:xfrm>
                  <a:off x="10280282" y="2321488"/>
                  <a:ext cx="1296144" cy="825501"/>
                </a:xfrm>
                <a:prstGeom prst="flowChartMagneticDisk">
                  <a:avLst/>
                </a:prstGeom>
                <a:solidFill>
                  <a:srgbClr val="FFFF00"/>
                </a:solid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2" name="文本框 251"/>
                <p:cNvSpPr txBox="1"/>
                <p:nvPr/>
              </p:nvSpPr>
              <p:spPr>
                <a:xfrm>
                  <a:off x="10245683" y="2619958"/>
                  <a:ext cx="1365342" cy="523220"/>
                </a:xfrm>
                <a:prstGeom prst="rect">
                  <a:avLst/>
                </a:prstGeom>
                <a:grpFill/>
              </p:spPr>
              <p:txBody>
                <a:bodyPr wrap="square" rtlCol="0">
                  <a:spAutoFit/>
                </a:bodyPr>
                <a:lstStyle/>
                <a:p>
                  <a:pPr algn="ctr"/>
                  <a:r>
                    <a:rPr lang="zh-CN" altLang="en-US" sz="1400" b="1" dirty="0" smtClean="0">
                      <a:latin typeface="Times New Roman" panose="02020603050405020304" pitchFamily="18" charset="0"/>
                    </a:rPr>
                    <a:t>安全数据信息</a:t>
                  </a:r>
                  <a:endParaRPr lang="en-US" altLang="zh-CN" sz="1400" b="1" dirty="0" smtClean="0">
                    <a:latin typeface="Times New Roman" panose="02020603050405020304" pitchFamily="18" charset="0"/>
                  </a:endParaRPr>
                </a:p>
                <a:p>
                  <a:pPr algn="ctr"/>
                  <a:r>
                    <a:rPr lang="zh-CN" altLang="en-US" sz="1400" b="1" dirty="0" smtClean="0">
                      <a:latin typeface="Times New Roman" panose="02020603050405020304" pitchFamily="18" charset="0"/>
                    </a:rPr>
                    <a:t>（包括审计）</a:t>
                  </a:r>
                </a:p>
              </p:txBody>
            </p:sp>
          </p:grpSp>
          <p:sp>
            <p:nvSpPr>
              <p:cNvPr id="249" name="矩形 248"/>
              <p:cNvSpPr/>
              <p:nvPr/>
            </p:nvSpPr>
            <p:spPr bwMode="auto">
              <a:xfrm>
                <a:off x="9579724" y="1900957"/>
                <a:ext cx="1967634" cy="4212606"/>
              </a:xfrm>
              <a:prstGeom prst="rect">
                <a:avLst/>
              </a:prstGeom>
              <a:grpFill/>
              <a:ln w="28575" cap="flat" cmpd="sng" algn="ctr">
                <a:solidFill>
                  <a:srgbClr val="0071C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sp>
            <p:nvSpPr>
              <p:cNvPr id="250" name="文本框 249"/>
              <p:cNvSpPr txBox="1"/>
              <p:nvPr/>
            </p:nvSpPr>
            <p:spPr>
              <a:xfrm>
                <a:off x="10190471" y="1464845"/>
                <a:ext cx="735547" cy="307777"/>
              </a:xfrm>
              <a:prstGeom prst="rect">
                <a:avLst/>
              </a:prstGeom>
              <a:grpFill/>
            </p:spPr>
            <p:txBody>
              <a:bodyPr wrap="square" rtlCol="0">
                <a:spAutoFit/>
              </a:bodyPr>
              <a:lstStyle/>
              <a:p>
                <a:r>
                  <a:rPr lang="zh-CN" altLang="en-US" sz="1400" b="1" dirty="0">
                    <a:latin typeface="Times New Roman" panose="02020603050405020304" pitchFamily="18" charset="0"/>
                  </a:rPr>
                  <a:t>数据层</a:t>
                </a:r>
                <a:endParaRPr lang="zh-CN" altLang="en-US" sz="1400" b="1" dirty="0" smtClean="0">
                  <a:latin typeface="Times New Roman" panose="02020603050405020304" pitchFamily="18" charset="0"/>
                </a:endParaRPr>
              </a:p>
            </p:txBody>
          </p:sp>
        </p:grpSp>
        <p:cxnSp>
          <p:nvCxnSpPr>
            <p:cNvPr id="242" name="直接箭头连接符 241"/>
            <p:cNvCxnSpPr>
              <a:stCxn id="223" idx="0"/>
              <a:endCxn id="261" idx="2"/>
            </p:cNvCxnSpPr>
            <p:nvPr/>
          </p:nvCxnSpPr>
          <p:spPr bwMode="auto">
            <a:xfrm flipH="1" flipV="1">
              <a:off x="3606074" y="1491319"/>
              <a:ext cx="3400014" cy="1183299"/>
            </a:xfrm>
            <a:prstGeom prst="straightConnector1">
              <a:avLst/>
            </a:prstGeom>
            <a:grp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直接箭头连接符 242"/>
            <p:cNvCxnSpPr>
              <a:stCxn id="223" idx="0"/>
              <a:endCxn id="259" idx="2"/>
            </p:cNvCxnSpPr>
            <p:nvPr/>
          </p:nvCxnSpPr>
          <p:spPr bwMode="auto">
            <a:xfrm flipH="1" flipV="1">
              <a:off x="5733423" y="1491319"/>
              <a:ext cx="1272665" cy="1183299"/>
            </a:xfrm>
            <a:prstGeom prst="straightConnector1">
              <a:avLst/>
            </a:prstGeom>
            <a:grpFill/>
            <a:ln w="28575" cap="flat" cmpd="sng" algn="ctr">
              <a:solidFill>
                <a:srgbClr val="00B05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4" name="上箭头 243"/>
            <p:cNvSpPr/>
            <p:nvPr/>
          </p:nvSpPr>
          <p:spPr bwMode="auto">
            <a:xfrm rot="16200000" flipV="1">
              <a:off x="8677739" y="3499038"/>
              <a:ext cx="234000" cy="814005"/>
            </a:xfrm>
            <a:prstGeom prst="upArrow">
              <a:avLst/>
            </a:prstGeom>
            <a:grp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smtClean="0">
                <a:ln>
                  <a:noFill/>
                </a:ln>
                <a:solidFill>
                  <a:schemeClr val="tx1"/>
                </a:solidFill>
                <a:effectLst/>
                <a:latin typeface="Times New Roman" panose="02020603050405020304" pitchFamily="18" charset="0"/>
              </a:endParaRPr>
            </a:p>
          </p:txBody>
        </p:sp>
      </p:grpSp>
      <p:sp>
        <p:nvSpPr>
          <p:cNvPr id="273" name="文本框 272"/>
          <p:cNvSpPr txBox="1"/>
          <p:nvPr/>
        </p:nvSpPr>
        <p:spPr>
          <a:xfrm>
            <a:off x="3149411" y="3387774"/>
            <a:ext cx="2255209" cy="400110"/>
          </a:xfrm>
          <a:prstGeom prst="rect">
            <a:avLst/>
          </a:prstGeom>
          <a:noFill/>
        </p:spPr>
        <p:txBody>
          <a:bodyPr wrap="square" rtlCol="0">
            <a:spAutoFit/>
          </a:bodyPr>
          <a:lstStyle/>
          <a:p>
            <a:r>
              <a:rPr lang="zh-CN" altLang="en-US" sz="2000" b="1" dirty="0" smtClean="0">
                <a:solidFill>
                  <a:srgbClr val="0071C1"/>
                </a:solidFill>
                <a:latin typeface="+mj-ea"/>
                <a:ea typeface="+mj-ea"/>
              </a:rPr>
              <a:t>数据库有关安全性</a:t>
            </a:r>
            <a:endParaRPr lang="zh-CN" altLang="en-US" sz="2000" b="1" baseline="0" dirty="0" smtClean="0">
              <a:solidFill>
                <a:srgbClr val="0071C1"/>
              </a:solidFill>
              <a:latin typeface="+mj-ea"/>
              <a:ea typeface="+mj-ea"/>
            </a:endParaRPr>
          </a:p>
        </p:txBody>
      </p:sp>
      <p:sp>
        <p:nvSpPr>
          <p:cNvPr id="274" name="左大括号 273"/>
          <p:cNvSpPr/>
          <p:nvPr/>
        </p:nvSpPr>
        <p:spPr bwMode="auto">
          <a:xfrm>
            <a:off x="5646461" y="2385687"/>
            <a:ext cx="504056" cy="2404284"/>
          </a:xfrm>
          <a:prstGeom prst="leftBrace">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0071C1"/>
              </a:solidFill>
              <a:effectLst/>
              <a:latin typeface="Arial" pitchFamily="34" charset="0"/>
              <a:ea typeface="宋体" pitchFamily="2" charset="-122"/>
            </a:endParaRPr>
          </a:p>
        </p:txBody>
      </p:sp>
      <p:sp>
        <p:nvSpPr>
          <p:cNvPr id="275" name="文本框 274"/>
          <p:cNvSpPr txBox="1"/>
          <p:nvPr/>
        </p:nvSpPr>
        <p:spPr>
          <a:xfrm>
            <a:off x="6392358" y="2168720"/>
            <a:ext cx="1816029" cy="400110"/>
          </a:xfrm>
          <a:prstGeom prst="rect">
            <a:avLst/>
          </a:prstGeom>
          <a:noFill/>
        </p:spPr>
        <p:txBody>
          <a:bodyPr wrap="square" rtlCol="0">
            <a:spAutoFit/>
          </a:bodyPr>
          <a:lstStyle/>
          <a:p>
            <a:r>
              <a:rPr lang="zh-CN" altLang="en-US" sz="2000" b="1" dirty="0">
                <a:solidFill>
                  <a:srgbClr val="0071C1"/>
                </a:solidFill>
                <a:latin typeface="+mj-ea"/>
                <a:ea typeface="+mj-ea"/>
              </a:rPr>
              <a:t>用户身份鉴别</a:t>
            </a:r>
            <a:endParaRPr lang="en-US" altLang="zh-CN" sz="2000" b="1" dirty="0">
              <a:solidFill>
                <a:srgbClr val="0071C1"/>
              </a:solidFill>
              <a:latin typeface="+mj-ea"/>
              <a:ea typeface="+mj-ea"/>
            </a:endParaRPr>
          </a:p>
        </p:txBody>
      </p:sp>
      <p:sp>
        <p:nvSpPr>
          <p:cNvPr id="276" name="文本框 275"/>
          <p:cNvSpPr txBox="1"/>
          <p:nvPr/>
        </p:nvSpPr>
        <p:spPr>
          <a:xfrm>
            <a:off x="6392358" y="2756104"/>
            <a:ext cx="1818332" cy="400110"/>
          </a:xfrm>
          <a:prstGeom prst="rect">
            <a:avLst/>
          </a:prstGeom>
          <a:noFill/>
        </p:spPr>
        <p:txBody>
          <a:bodyPr wrap="square" rtlCol="0">
            <a:spAutoFit/>
          </a:bodyPr>
          <a:lstStyle/>
          <a:p>
            <a:r>
              <a:rPr lang="zh-CN" altLang="en-US" sz="2000" b="1" dirty="0">
                <a:solidFill>
                  <a:srgbClr val="0071C1"/>
                </a:solidFill>
                <a:latin typeface="+mj-ea"/>
                <a:ea typeface="+mj-ea"/>
              </a:rPr>
              <a:t>多层存取控制</a:t>
            </a:r>
            <a:endParaRPr lang="en-US" altLang="zh-CN" sz="2000" b="1" dirty="0">
              <a:solidFill>
                <a:srgbClr val="0071C1"/>
              </a:solidFill>
              <a:latin typeface="+mj-ea"/>
              <a:ea typeface="+mj-ea"/>
            </a:endParaRPr>
          </a:p>
        </p:txBody>
      </p:sp>
      <p:sp>
        <p:nvSpPr>
          <p:cNvPr id="277" name="文本框 276"/>
          <p:cNvSpPr txBox="1"/>
          <p:nvPr/>
        </p:nvSpPr>
        <p:spPr>
          <a:xfrm>
            <a:off x="6392358" y="3343488"/>
            <a:ext cx="810220" cy="414460"/>
          </a:xfrm>
          <a:prstGeom prst="rect">
            <a:avLst/>
          </a:prstGeom>
          <a:noFill/>
        </p:spPr>
        <p:txBody>
          <a:bodyPr wrap="square" rtlCol="0">
            <a:spAutoFit/>
          </a:bodyPr>
          <a:lstStyle/>
          <a:p>
            <a:r>
              <a:rPr lang="zh-CN" altLang="en-US" sz="2000" b="1" dirty="0">
                <a:solidFill>
                  <a:srgbClr val="0071C1"/>
                </a:solidFill>
                <a:latin typeface="+mj-ea"/>
                <a:ea typeface="+mj-ea"/>
              </a:rPr>
              <a:t>审计</a:t>
            </a:r>
            <a:endParaRPr lang="en-US" altLang="zh-CN" sz="2000" b="1" dirty="0">
              <a:solidFill>
                <a:srgbClr val="0071C1"/>
              </a:solidFill>
              <a:latin typeface="+mj-ea"/>
              <a:ea typeface="+mj-ea"/>
            </a:endParaRPr>
          </a:p>
        </p:txBody>
      </p:sp>
      <p:sp>
        <p:nvSpPr>
          <p:cNvPr id="278" name="文本框 277"/>
          <p:cNvSpPr txBox="1"/>
          <p:nvPr/>
        </p:nvSpPr>
        <p:spPr>
          <a:xfrm>
            <a:off x="6392358" y="3945222"/>
            <a:ext cx="850063" cy="400110"/>
          </a:xfrm>
          <a:prstGeom prst="rect">
            <a:avLst/>
          </a:prstGeom>
          <a:noFill/>
        </p:spPr>
        <p:txBody>
          <a:bodyPr wrap="square" rtlCol="0">
            <a:spAutoFit/>
          </a:bodyPr>
          <a:lstStyle/>
          <a:p>
            <a:r>
              <a:rPr lang="zh-CN" altLang="en-US" sz="2000" b="1" dirty="0" smtClean="0">
                <a:solidFill>
                  <a:srgbClr val="0071C1"/>
                </a:solidFill>
                <a:latin typeface="+mj-ea"/>
                <a:ea typeface="+mj-ea"/>
              </a:rPr>
              <a:t>视图</a:t>
            </a:r>
            <a:endParaRPr lang="en-US" altLang="zh-CN" sz="2000" b="1" dirty="0">
              <a:solidFill>
                <a:srgbClr val="0071C1"/>
              </a:solidFill>
              <a:latin typeface="+mj-ea"/>
              <a:ea typeface="+mj-ea"/>
            </a:endParaRPr>
          </a:p>
        </p:txBody>
      </p:sp>
      <p:sp>
        <p:nvSpPr>
          <p:cNvPr id="279" name="文本框 278"/>
          <p:cNvSpPr txBox="1"/>
          <p:nvPr/>
        </p:nvSpPr>
        <p:spPr>
          <a:xfrm>
            <a:off x="6392358" y="4532606"/>
            <a:ext cx="2065835" cy="400110"/>
          </a:xfrm>
          <a:prstGeom prst="rect">
            <a:avLst/>
          </a:prstGeom>
          <a:noFill/>
        </p:spPr>
        <p:txBody>
          <a:bodyPr wrap="square" rtlCol="0">
            <a:spAutoFit/>
          </a:bodyPr>
          <a:lstStyle/>
          <a:p>
            <a:r>
              <a:rPr lang="zh-CN" altLang="en-US" sz="2000" b="1" dirty="0" smtClean="0">
                <a:solidFill>
                  <a:srgbClr val="0071C1"/>
                </a:solidFill>
                <a:latin typeface="+mj-ea"/>
                <a:ea typeface="+mj-ea"/>
              </a:rPr>
              <a:t>数据库加密技术</a:t>
            </a:r>
            <a:endParaRPr lang="en-US" altLang="zh-CN" sz="2000" b="1" dirty="0">
              <a:solidFill>
                <a:srgbClr val="0071C1"/>
              </a:solidFill>
              <a:latin typeface="+mj-ea"/>
              <a:ea typeface="+mj-ea"/>
            </a:endParaRPr>
          </a:p>
        </p:txBody>
      </p:sp>
    </p:spTree>
    <p:extLst>
      <p:ext uri="{BB962C8B-B14F-4D97-AF65-F5344CB8AC3E}">
        <p14:creationId xmlns:p14="http://schemas.microsoft.com/office/powerpoint/2010/main" val="2832824826"/>
      </p:ext>
    </p:extLst>
  </p:cSld>
  <p:clrMapOvr>
    <a:masterClrMapping/>
  </p:clrMapOvr>
  <p:transition spd="slow" advTm="7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933"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fade">
                                      <p:cBhvr>
                                        <p:cTn id="9" dur="2000"/>
                                        <p:tgtEl>
                                          <p:spTgt spid="26"/>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childTnLst>
                                </p:cTn>
                              </p:par>
                              <p:par>
                                <p:cTn id="12" presetID="22" presetClass="entr" presetSubtype="8" fill="hold" nodeType="withEffect">
                                  <p:stCondLst>
                                    <p:cond delay="210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29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2" presetClass="entr" presetSubtype="8" fill="hold" nodeType="withEffect">
                                  <p:stCondLst>
                                    <p:cond delay="350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par>
                                <p:cTn id="21" presetID="22" presetClass="entr" presetSubtype="8" fill="hold" nodeType="withEffect">
                                  <p:stCondLst>
                                    <p:cond delay="410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par>
                                <p:cTn id="24" presetID="22" presetClass="entr" presetSubtype="8" fill="hold" nodeType="withEffect">
                                  <p:stCondLst>
                                    <p:cond delay="500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par>
                                <p:cTn id="27" presetID="22" presetClass="entr" presetSubtype="8" fill="hold" nodeType="withEffect">
                                  <p:stCondLst>
                                    <p:cond delay="570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par>
                                <p:cTn id="30" presetID="22" presetClass="entr" presetSubtype="8" fill="hold" nodeType="withEffect">
                                  <p:stCondLst>
                                    <p:cond delay="660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10" presetClass="entr" presetSubtype="0" fill="hold" grpId="0" nodeType="withEffect">
                                  <p:stCondLst>
                                    <p:cond delay="730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22" presetClass="entr" presetSubtype="2" fill="hold" nodeType="withEffect">
                                  <p:stCondLst>
                                    <p:cond delay="8100"/>
                                  </p:stCondLst>
                                  <p:childTnLst>
                                    <p:set>
                                      <p:cBhvr>
                                        <p:cTn id="37" dur="1" fill="hold">
                                          <p:stCondLst>
                                            <p:cond delay="0"/>
                                          </p:stCondLst>
                                        </p:cTn>
                                        <p:tgtEl>
                                          <p:spTgt spid="42"/>
                                        </p:tgtEl>
                                        <p:attrNameLst>
                                          <p:attrName>style.visibility</p:attrName>
                                        </p:attrNameLst>
                                      </p:cBhvr>
                                      <p:to>
                                        <p:strVal val="visible"/>
                                      </p:to>
                                    </p:set>
                                    <p:animEffect transition="in" filter="wipe(right)">
                                      <p:cBhvr>
                                        <p:cTn id="38" dur="500"/>
                                        <p:tgtEl>
                                          <p:spTgt spid="42"/>
                                        </p:tgtEl>
                                      </p:cBhvr>
                                    </p:animEffect>
                                  </p:childTnLst>
                                </p:cTn>
                              </p:par>
                              <p:par>
                                <p:cTn id="39" presetID="10" presetClass="entr" presetSubtype="0" fill="hold" grpId="0" nodeType="withEffect">
                                  <p:stCondLst>
                                    <p:cond delay="890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22" presetClass="entr" presetSubtype="2" fill="hold" nodeType="withEffect">
                                  <p:stCondLst>
                                    <p:cond delay="9600"/>
                                  </p:stCondLst>
                                  <p:childTnLst>
                                    <p:set>
                                      <p:cBhvr>
                                        <p:cTn id="43" dur="1" fill="hold">
                                          <p:stCondLst>
                                            <p:cond delay="0"/>
                                          </p:stCondLst>
                                        </p:cTn>
                                        <p:tgtEl>
                                          <p:spTgt spid="41"/>
                                        </p:tgtEl>
                                        <p:attrNameLst>
                                          <p:attrName>style.visibility</p:attrName>
                                        </p:attrNameLst>
                                      </p:cBhvr>
                                      <p:to>
                                        <p:strVal val="visible"/>
                                      </p:to>
                                    </p:set>
                                    <p:animEffect transition="in" filter="wipe(right)">
                                      <p:cBhvr>
                                        <p:cTn id="44" dur="500"/>
                                        <p:tgtEl>
                                          <p:spTgt spid="41"/>
                                        </p:tgtEl>
                                      </p:cBhvr>
                                    </p:animEffect>
                                  </p:childTnLst>
                                </p:cTn>
                              </p:par>
                              <p:par>
                                <p:cTn id="45" presetID="10" presetClass="entr" presetSubtype="0" fill="hold" grpId="0" nodeType="withEffect">
                                  <p:stCondLst>
                                    <p:cond delay="103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22" presetClass="entr" presetSubtype="2" fill="hold" nodeType="withEffect">
                                  <p:stCondLst>
                                    <p:cond delay="11100"/>
                                  </p:stCondLst>
                                  <p:childTnLst>
                                    <p:set>
                                      <p:cBhvr>
                                        <p:cTn id="49" dur="1" fill="hold">
                                          <p:stCondLst>
                                            <p:cond delay="0"/>
                                          </p:stCondLst>
                                        </p:cTn>
                                        <p:tgtEl>
                                          <p:spTgt spid="40"/>
                                        </p:tgtEl>
                                        <p:attrNameLst>
                                          <p:attrName>style.visibility</p:attrName>
                                        </p:attrNameLst>
                                      </p:cBhvr>
                                      <p:to>
                                        <p:strVal val="visible"/>
                                      </p:to>
                                    </p:set>
                                    <p:animEffect transition="in" filter="wipe(right)">
                                      <p:cBhvr>
                                        <p:cTn id="50" dur="500"/>
                                        <p:tgtEl>
                                          <p:spTgt spid="40"/>
                                        </p:tgtEl>
                                      </p:cBhvr>
                                    </p:animEffect>
                                  </p:childTnLst>
                                </p:cTn>
                              </p:par>
                              <p:par>
                                <p:cTn id="51" presetID="10" presetClass="entr" presetSubtype="0" fill="hold" grpId="0" nodeType="withEffect">
                                  <p:stCondLst>
                                    <p:cond delay="11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par>
                                <p:cTn id="54" presetID="1" presetClass="exit" presetSubtype="0" fill="hold" grpId="1" nodeType="withEffect">
                                  <p:stCondLst>
                                    <p:cond delay="7000"/>
                                  </p:stCondLst>
                                  <p:childTnLst>
                                    <p:set>
                                      <p:cBhvr>
                                        <p:cTn id="55" dur="1" fill="hold">
                                          <p:stCondLst>
                                            <p:cond delay="0"/>
                                          </p:stCondLst>
                                        </p:cTn>
                                        <p:tgtEl>
                                          <p:spTgt spid="55"/>
                                        </p:tgtEl>
                                        <p:attrNameLst>
                                          <p:attrName>style.visibility</p:attrName>
                                        </p:attrNameLst>
                                      </p:cBhvr>
                                      <p:to>
                                        <p:strVal val="hidden"/>
                                      </p:to>
                                    </p:set>
                                  </p:childTnLst>
                                </p:cTn>
                              </p:par>
                              <p:par>
                                <p:cTn id="56" presetID="1" presetClass="entr" presetSubtype="0" fill="hold" grpId="0" nodeType="withEffect">
                                  <p:stCondLst>
                                    <p:cond delay="7000"/>
                                  </p:stCondLst>
                                  <p:childTnLst>
                                    <p:set>
                                      <p:cBhvr>
                                        <p:cTn id="57" dur="1" fill="hold">
                                          <p:stCondLst>
                                            <p:cond delay="0"/>
                                          </p:stCondLst>
                                        </p:cTn>
                                        <p:tgtEl>
                                          <p:spTgt spid="56"/>
                                        </p:tgtEl>
                                        <p:attrNameLst>
                                          <p:attrName>style.visibility</p:attrName>
                                        </p:attrNameLst>
                                      </p:cBhvr>
                                      <p:to>
                                        <p:strVal val="visible"/>
                                      </p:to>
                                    </p:set>
                                  </p:childTnLst>
                                </p:cTn>
                              </p:par>
                              <p:par>
                                <p:cTn id="58" presetID="1" presetClass="exit" presetSubtype="0" fill="hold" grpId="1" nodeType="withEffect">
                                  <p:stCondLst>
                                    <p:cond delay="13000"/>
                                  </p:stCondLst>
                                  <p:childTnLst>
                                    <p:set>
                                      <p:cBhvr>
                                        <p:cTn id="59" dur="1" fill="hold">
                                          <p:stCondLst>
                                            <p:cond delay="0"/>
                                          </p:stCondLst>
                                        </p:cTn>
                                        <p:tgtEl>
                                          <p:spTgt spid="56"/>
                                        </p:tgtEl>
                                        <p:attrNameLst>
                                          <p:attrName>style.visibility</p:attrName>
                                        </p:attrNameLst>
                                      </p:cBhvr>
                                      <p:to>
                                        <p:strVal val="hidden"/>
                                      </p:to>
                                    </p:set>
                                  </p:childTnLst>
                                </p:cTn>
                              </p:par>
                              <p:par>
                                <p:cTn id="60" presetID="10" presetClass="exit" presetSubtype="0" fill="hold" nodeType="withEffect">
                                  <p:stCondLst>
                                    <p:cond delay="13000"/>
                                  </p:stCondLst>
                                  <p:childTnLst>
                                    <p:animEffect transition="out" filter="fade">
                                      <p:cBhvr>
                                        <p:cTn id="61" dur="500"/>
                                        <p:tgtEl>
                                          <p:spTgt spid="18"/>
                                        </p:tgtEl>
                                      </p:cBhvr>
                                    </p:animEffect>
                                    <p:set>
                                      <p:cBhvr>
                                        <p:cTn id="62" dur="1" fill="hold">
                                          <p:stCondLst>
                                            <p:cond delay="499"/>
                                          </p:stCondLst>
                                        </p:cTn>
                                        <p:tgtEl>
                                          <p:spTgt spid="18"/>
                                        </p:tgtEl>
                                        <p:attrNameLst>
                                          <p:attrName>style.visibility</p:attrName>
                                        </p:attrNameLst>
                                      </p:cBhvr>
                                      <p:to>
                                        <p:strVal val="hidden"/>
                                      </p:to>
                                    </p:set>
                                  </p:childTnLst>
                                </p:cTn>
                              </p:par>
                              <p:par>
                                <p:cTn id="63" presetID="10" presetClass="exit" presetSubtype="0" fill="hold" nodeType="withEffect">
                                  <p:stCondLst>
                                    <p:cond delay="13000"/>
                                  </p:stCondLst>
                                  <p:childTnLst>
                                    <p:animEffect transition="out" filter="fade">
                                      <p:cBhvr>
                                        <p:cTn id="64" dur="500"/>
                                        <p:tgtEl>
                                          <p:spTgt spid="8"/>
                                        </p:tgtEl>
                                      </p:cBhvr>
                                    </p:animEffect>
                                    <p:set>
                                      <p:cBhvr>
                                        <p:cTn id="65" dur="1" fill="hold">
                                          <p:stCondLst>
                                            <p:cond delay="499"/>
                                          </p:stCondLst>
                                        </p:cTn>
                                        <p:tgtEl>
                                          <p:spTgt spid="8"/>
                                        </p:tgtEl>
                                        <p:attrNameLst>
                                          <p:attrName>style.visibility</p:attrName>
                                        </p:attrNameLst>
                                      </p:cBhvr>
                                      <p:to>
                                        <p:strVal val="hidden"/>
                                      </p:to>
                                    </p:set>
                                  </p:childTnLst>
                                </p:cTn>
                              </p:par>
                              <p:par>
                                <p:cTn id="66" presetID="10" presetClass="exit" presetSubtype="0" fill="hold" nodeType="withEffect">
                                  <p:stCondLst>
                                    <p:cond delay="1300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xit" presetSubtype="0" fill="hold" nodeType="withEffect">
                                  <p:stCondLst>
                                    <p:cond delay="13000"/>
                                  </p:stCondLst>
                                  <p:childTnLst>
                                    <p:animEffect transition="out" filter="fade">
                                      <p:cBhvr>
                                        <p:cTn id="70" dur="500"/>
                                        <p:tgtEl>
                                          <p:spTgt spid="34"/>
                                        </p:tgtEl>
                                      </p:cBhvr>
                                    </p:animEffect>
                                    <p:set>
                                      <p:cBhvr>
                                        <p:cTn id="71" dur="1" fill="hold">
                                          <p:stCondLst>
                                            <p:cond delay="499"/>
                                          </p:stCondLst>
                                        </p:cTn>
                                        <p:tgtEl>
                                          <p:spTgt spid="34"/>
                                        </p:tgtEl>
                                        <p:attrNameLst>
                                          <p:attrName>style.visibility</p:attrName>
                                        </p:attrNameLst>
                                      </p:cBhvr>
                                      <p:to>
                                        <p:strVal val="hidden"/>
                                      </p:to>
                                    </p:set>
                                  </p:childTnLst>
                                </p:cTn>
                              </p:par>
                              <p:par>
                                <p:cTn id="72" presetID="10" presetClass="exit" presetSubtype="0" fill="hold" nodeType="withEffect">
                                  <p:stCondLst>
                                    <p:cond delay="13000"/>
                                  </p:stCondLst>
                                  <p:childTnLst>
                                    <p:animEffect transition="out" filter="fade">
                                      <p:cBhvr>
                                        <p:cTn id="73" dur="500"/>
                                        <p:tgtEl>
                                          <p:spTgt spid="20"/>
                                        </p:tgtEl>
                                      </p:cBhvr>
                                    </p:animEffect>
                                    <p:set>
                                      <p:cBhvr>
                                        <p:cTn id="74" dur="1" fill="hold">
                                          <p:stCondLst>
                                            <p:cond delay="499"/>
                                          </p:stCondLst>
                                        </p:cTn>
                                        <p:tgtEl>
                                          <p:spTgt spid="20"/>
                                        </p:tgtEl>
                                        <p:attrNameLst>
                                          <p:attrName>style.visibility</p:attrName>
                                        </p:attrNameLst>
                                      </p:cBhvr>
                                      <p:to>
                                        <p:strVal val="hidden"/>
                                      </p:to>
                                    </p:set>
                                  </p:childTnLst>
                                </p:cTn>
                              </p:par>
                              <p:par>
                                <p:cTn id="75" presetID="10" presetClass="exit" presetSubtype="0" fill="hold" nodeType="withEffect">
                                  <p:stCondLst>
                                    <p:cond delay="13000"/>
                                  </p:stCondLst>
                                  <p:childTnLst>
                                    <p:animEffect transition="out" filter="fade">
                                      <p:cBhvr>
                                        <p:cTn id="76" dur="500"/>
                                        <p:tgtEl>
                                          <p:spTgt spid="35"/>
                                        </p:tgtEl>
                                      </p:cBhvr>
                                    </p:animEffect>
                                    <p:set>
                                      <p:cBhvr>
                                        <p:cTn id="77" dur="1" fill="hold">
                                          <p:stCondLst>
                                            <p:cond delay="499"/>
                                          </p:stCondLst>
                                        </p:cTn>
                                        <p:tgtEl>
                                          <p:spTgt spid="35"/>
                                        </p:tgtEl>
                                        <p:attrNameLst>
                                          <p:attrName>style.visibility</p:attrName>
                                        </p:attrNameLst>
                                      </p:cBhvr>
                                      <p:to>
                                        <p:strVal val="hidden"/>
                                      </p:to>
                                    </p:set>
                                  </p:childTnLst>
                                </p:cTn>
                              </p:par>
                              <p:par>
                                <p:cTn id="78" presetID="10" presetClass="exit" presetSubtype="0" fill="hold" nodeType="withEffect">
                                  <p:stCondLst>
                                    <p:cond delay="1300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10" presetClass="exit" presetSubtype="0" fill="hold" grpId="2" nodeType="withEffect">
                                  <p:stCondLst>
                                    <p:cond delay="13000"/>
                                  </p:stCondLst>
                                  <p:childTnLst>
                                    <p:animEffect transition="out" filter="fade">
                                      <p:cBhvr>
                                        <p:cTn id="82" dur="500"/>
                                        <p:tgtEl>
                                          <p:spTgt spid="54"/>
                                        </p:tgtEl>
                                      </p:cBhvr>
                                    </p:animEffect>
                                    <p:set>
                                      <p:cBhvr>
                                        <p:cTn id="83" dur="1" fill="hold">
                                          <p:stCondLst>
                                            <p:cond delay="499"/>
                                          </p:stCondLst>
                                        </p:cTn>
                                        <p:tgtEl>
                                          <p:spTgt spid="54"/>
                                        </p:tgtEl>
                                        <p:attrNameLst>
                                          <p:attrName>style.visibility</p:attrName>
                                        </p:attrNameLst>
                                      </p:cBhvr>
                                      <p:to>
                                        <p:strVal val="hidden"/>
                                      </p:to>
                                    </p:set>
                                  </p:childTnLst>
                                </p:cTn>
                              </p:par>
                              <p:par>
                                <p:cTn id="84" presetID="10" presetClass="exit" presetSubtype="0" fill="hold" nodeType="withEffect">
                                  <p:stCondLst>
                                    <p:cond delay="13000"/>
                                  </p:stCondLst>
                                  <p:childTnLst>
                                    <p:animEffect transition="out" filter="fade">
                                      <p:cBhvr>
                                        <p:cTn id="85" dur="500"/>
                                        <p:tgtEl>
                                          <p:spTgt spid="42"/>
                                        </p:tgtEl>
                                      </p:cBhvr>
                                    </p:animEffect>
                                    <p:set>
                                      <p:cBhvr>
                                        <p:cTn id="86" dur="1" fill="hold">
                                          <p:stCondLst>
                                            <p:cond delay="499"/>
                                          </p:stCondLst>
                                        </p:cTn>
                                        <p:tgtEl>
                                          <p:spTgt spid="42"/>
                                        </p:tgtEl>
                                        <p:attrNameLst>
                                          <p:attrName>style.visibility</p:attrName>
                                        </p:attrNameLst>
                                      </p:cBhvr>
                                      <p:to>
                                        <p:strVal val="hidden"/>
                                      </p:to>
                                    </p:set>
                                  </p:childTnLst>
                                </p:cTn>
                              </p:par>
                              <p:par>
                                <p:cTn id="87" presetID="10" presetClass="exit" presetSubtype="0" fill="hold" grpId="2" nodeType="withEffect">
                                  <p:stCondLst>
                                    <p:cond delay="13000"/>
                                  </p:stCondLst>
                                  <p:childTnLst>
                                    <p:animEffect transition="out" filter="fade">
                                      <p:cBhvr>
                                        <p:cTn id="88" dur="500"/>
                                        <p:tgtEl>
                                          <p:spTgt spid="53"/>
                                        </p:tgtEl>
                                      </p:cBhvr>
                                    </p:animEffect>
                                    <p:set>
                                      <p:cBhvr>
                                        <p:cTn id="89" dur="1" fill="hold">
                                          <p:stCondLst>
                                            <p:cond delay="499"/>
                                          </p:stCondLst>
                                        </p:cTn>
                                        <p:tgtEl>
                                          <p:spTgt spid="53"/>
                                        </p:tgtEl>
                                        <p:attrNameLst>
                                          <p:attrName>style.visibility</p:attrName>
                                        </p:attrNameLst>
                                      </p:cBhvr>
                                      <p:to>
                                        <p:strVal val="hidden"/>
                                      </p:to>
                                    </p:set>
                                  </p:childTnLst>
                                </p:cTn>
                              </p:par>
                              <p:par>
                                <p:cTn id="90" presetID="10" presetClass="exit" presetSubtype="0" fill="hold" nodeType="withEffect">
                                  <p:stCondLst>
                                    <p:cond delay="1300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par>
                                <p:cTn id="93" presetID="10" presetClass="exit" presetSubtype="0" fill="hold" grpId="2" nodeType="withEffect">
                                  <p:stCondLst>
                                    <p:cond delay="13000"/>
                                  </p:stCondLst>
                                  <p:childTnLst>
                                    <p:animEffect transition="out" filter="fade">
                                      <p:cBhvr>
                                        <p:cTn id="94" dur="500"/>
                                        <p:tgtEl>
                                          <p:spTgt spid="52"/>
                                        </p:tgtEl>
                                      </p:cBhvr>
                                    </p:animEffect>
                                    <p:set>
                                      <p:cBhvr>
                                        <p:cTn id="95" dur="1" fill="hold">
                                          <p:stCondLst>
                                            <p:cond delay="499"/>
                                          </p:stCondLst>
                                        </p:cTn>
                                        <p:tgtEl>
                                          <p:spTgt spid="52"/>
                                        </p:tgtEl>
                                        <p:attrNameLst>
                                          <p:attrName>style.visibility</p:attrName>
                                        </p:attrNameLst>
                                      </p:cBhvr>
                                      <p:to>
                                        <p:strVal val="hidden"/>
                                      </p:to>
                                    </p:set>
                                  </p:childTnLst>
                                </p:cTn>
                              </p:par>
                              <p:par>
                                <p:cTn id="96" presetID="10" presetClass="exit" presetSubtype="0" fill="hold" nodeType="withEffect">
                                  <p:stCondLst>
                                    <p:cond delay="13000"/>
                                  </p:stCondLst>
                                  <p:childTnLst>
                                    <p:animEffect transition="out" filter="fade">
                                      <p:cBhvr>
                                        <p:cTn id="97" dur="500"/>
                                        <p:tgtEl>
                                          <p:spTgt spid="40"/>
                                        </p:tgtEl>
                                      </p:cBhvr>
                                    </p:animEffect>
                                    <p:set>
                                      <p:cBhvr>
                                        <p:cTn id="98" dur="1" fill="hold">
                                          <p:stCondLst>
                                            <p:cond delay="499"/>
                                          </p:stCondLst>
                                        </p:cTn>
                                        <p:tgtEl>
                                          <p:spTgt spid="40"/>
                                        </p:tgtEl>
                                        <p:attrNameLst>
                                          <p:attrName>style.visibility</p:attrName>
                                        </p:attrNameLst>
                                      </p:cBhvr>
                                      <p:to>
                                        <p:strVal val="hidden"/>
                                      </p:to>
                                    </p:set>
                                  </p:childTnLst>
                                </p:cTn>
                              </p:par>
                              <p:par>
                                <p:cTn id="99" presetID="10" presetClass="exit" presetSubtype="0" fill="hold" grpId="2" nodeType="withEffect">
                                  <p:stCondLst>
                                    <p:cond delay="13000"/>
                                  </p:stCondLst>
                                  <p:childTnLst>
                                    <p:animEffect transition="out" filter="fade">
                                      <p:cBhvr>
                                        <p:cTn id="100" dur="500"/>
                                        <p:tgtEl>
                                          <p:spTgt spid="51"/>
                                        </p:tgtEl>
                                      </p:cBhvr>
                                    </p:animEffect>
                                    <p:set>
                                      <p:cBhvr>
                                        <p:cTn id="101" dur="1" fill="hold">
                                          <p:stCondLst>
                                            <p:cond delay="499"/>
                                          </p:stCondLst>
                                        </p:cTn>
                                        <p:tgtEl>
                                          <p:spTgt spid="51"/>
                                        </p:tgtEl>
                                        <p:attrNameLst>
                                          <p:attrName>style.visibility</p:attrName>
                                        </p:attrNameLst>
                                      </p:cBhvr>
                                      <p:to>
                                        <p:strVal val="hidden"/>
                                      </p:to>
                                    </p:set>
                                  </p:childTnLst>
                                </p:cTn>
                              </p:par>
                              <p:par>
                                <p:cTn id="102" presetID="10" presetClass="entr" presetSubtype="0" fill="hold" nodeType="withEffect">
                                  <p:stCondLst>
                                    <p:cond delay="13000"/>
                                  </p:stCondLst>
                                  <p:childTnLst>
                                    <p:set>
                                      <p:cBhvr>
                                        <p:cTn id="103" dur="1" fill="hold">
                                          <p:stCondLst>
                                            <p:cond delay="0"/>
                                          </p:stCondLst>
                                        </p:cTn>
                                        <p:tgtEl>
                                          <p:spTgt spid="69"/>
                                        </p:tgtEl>
                                        <p:attrNameLst>
                                          <p:attrName>style.visibility</p:attrName>
                                        </p:attrNameLst>
                                      </p:cBhvr>
                                      <p:to>
                                        <p:strVal val="visible"/>
                                      </p:to>
                                    </p:set>
                                    <p:animEffect transition="in" filter="fade">
                                      <p:cBhvr>
                                        <p:cTn id="104" dur="500"/>
                                        <p:tgtEl>
                                          <p:spTgt spid="69"/>
                                        </p:tgtEl>
                                      </p:cBhvr>
                                    </p:animEffect>
                                  </p:childTnLst>
                                </p:cTn>
                              </p:par>
                              <p:par>
                                <p:cTn id="105" presetID="1" presetClass="entr" presetSubtype="0" fill="hold" grpId="0" nodeType="withEffect">
                                  <p:stCondLst>
                                    <p:cond delay="13000"/>
                                  </p:stCondLst>
                                  <p:childTnLst>
                                    <p:set>
                                      <p:cBhvr>
                                        <p:cTn id="106" dur="1" fill="hold">
                                          <p:stCondLst>
                                            <p:cond delay="0"/>
                                          </p:stCondLst>
                                        </p:cTn>
                                        <p:tgtEl>
                                          <p:spTgt spid="57"/>
                                        </p:tgtEl>
                                        <p:attrNameLst>
                                          <p:attrName>style.visibility</p:attrName>
                                        </p:attrNameLst>
                                      </p:cBhvr>
                                      <p:to>
                                        <p:strVal val="visible"/>
                                      </p:to>
                                    </p:set>
                                  </p:childTnLst>
                                </p:cTn>
                              </p:par>
                              <p:par>
                                <p:cTn id="107" presetID="22" presetClass="entr" presetSubtype="4" fill="hold" nodeType="withEffect">
                                  <p:stCondLst>
                                    <p:cond delay="15000"/>
                                  </p:stCondLst>
                                  <p:childTnLst>
                                    <p:set>
                                      <p:cBhvr>
                                        <p:cTn id="108" dur="1" fill="hold">
                                          <p:stCondLst>
                                            <p:cond delay="0"/>
                                          </p:stCondLst>
                                        </p:cTn>
                                        <p:tgtEl>
                                          <p:spTgt spid="120"/>
                                        </p:tgtEl>
                                        <p:attrNameLst>
                                          <p:attrName>style.visibility</p:attrName>
                                        </p:attrNameLst>
                                      </p:cBhvr>
                                      <p:to>
                                        <p:strVal val="visible"/>
                                      </p:to>
                                    </p:set>
                                    <p:animEffect transition="in" filter="wipe(down)">
                                      <p:cBhvr>
                                        <p:cTn id="109" dur="2800"/>
                                        <p:tgtEl>
                                          <p:spTgt spid="120"/>
                                        </p:tgtEl>
                                      </p:cBhvr>
                                    </p:animEffect>
                                  </p:childTnLst>
                                </p:cTn>
                              </p:par>
                              <p:par>
                                <p:cTn id="110" presetID="1" presetClass="exit" presetSubtype="0" fill="hold" grpId="1" nodeType="withEffect">
                                  <p:stCondLst>
                                    <p:cond delay="18000"/>
                                  </p:stCondLst>
                                  <p:childTnLst>
                                    <p:set>
                                      <p:cBhvr>
                                        <p:cTn id="111" dur="1" fill="hold">
                                          <p:stCondLst>
                                            <p:cond delay="0"/>
                                          </p:stCondLst>
                                        </p:cTn>
                                        <p:tgtEl>
                                          <p:spTgt spid="57"/>
                                        </p:tgtEl>
                                        <p:attrNameLst>
                                          <p:attrName>style.visibility</p:attrName>
                                        </p:attrNameLst>
                                      </p:cBhvr>
                                      <p:to>
                                        <p:strVal val="hidden"/>
                                      </p:to>
                                    </p:set>
                                  </p:childTnLst>
                                </p:cTn>
                              </p:par>
                              <p:par>
                                <p:cTn id="112" presetID="1" presetClass="entr" presetSubtype="0" fill="hold" grpId="0" nodeType="withEffect">
                                  <p:stCondLst>
                                    <p:cond delay="18000"/>
                                  </p:stCondLst>
                                  <p:childTnLst>
                                    <p:set>
                                      <p:cBhvr>
                                        <p:cTn id="113" dur="1" fill="hold">
                                          <p:stCondLst>
                                            <p:cond delay="0"/>
                                          </p:stCondLst>
                                        </p:cTn>
                                        <p:tgtEl>
                                          <p:spTgt spid="58"/>
                                        </p:tgtEl>
                                        <p:attrNameLst>
                                          <p:attrName>style.visibility</p:attrName>
                                        </p:attrNameLst>
                                      </p:cBhvr>
                                      <p:to>
                                        <p:strVal val="visible"/>
                                      </p:to>
                                    </p:set>
                                  </p:childTnLst>
                                </p:cTn>
                              </p:par>
                              <p:par>
                                <p:cTn id="114" presetID="1" presetClass="exit" presetSubtype="0" fill="hold" grpId="1" nodeType="withEffect">
                                  <p:stCondLst>
                                    <p:cond delay="22000"/>
                                  </p:stCondLst>
                                  <p:childTnLst>
                                    <p:set>
                                      <p:cBhvr>
                                        <p:cTn id="115" dur="1" fill="hold">
                                          <p:stCondLst>
                                            <p:cond delay="0"/>
                                          </p:stCondLst>
                                        </p:cTn>
                                        <p:tgtEl>
                                          <p:spTgt spid="58"/>
                                        </p:tgtEl>
                                        <p:attrNameLst>
                                          <p:attrName>style.visibility</p:attrName>
                                        </p:attrNameLst>
                                      </p:cBhvr>
                                      <p:to>
                                        <p:strVal val="hidden"/>
                                      </p:to>
                                    </p:set>
                                  </p:childTnLst>
                                </p:cTn>
                              </p:par>
                              <p:par>
                                <p:cTn id="116" presetID="1" presetClass="entr" presetSubtype="0" fill="hold" grpId="0" nodeType="withEffect">
                                  <p:stCondLst>
                                    <p:cond delay="22000"/>
                                  </p:stCondLst>
                                  <p:childTnLst>
                                    <p:set>
                                      <p:cBhvr>
                                        <p:cTn id="117" dur="1" fill="hold">
                                          <p:stCondLst>
                                            <p:cond delay="0"/>
                                          </p:stCondLst>
                                        </p:cTn>
                                        <p:tgtEl>
                                          <p:spTgt spid="59"/>
                                        </p:tgtEl>
                                        <p:attrNameLst>
                                          <p:attrName>style.visibility</p:attrName>
                                        </p:attrNameLst>
                                      </p:cBhvr>
                                      <p:to>
                                        <p:strVal val="visible"/>
                                      </p:to>
                                    </p:set>
                                  </p:childTnLst>
                                </p:cTn>
                              </p:par>
                              <p:par>
                                <p:cTn id="118" presetID="22" presetClass="entr" presetSubtype="8" fill="hold" nodeType="withEffect">
                                  <p:stCondLst>
                                    <p:cond delay="24300"/>
                                  </p:stCondLst>
                                  <p:childTnLst>
                                    <p:set>
                                      <p:cBhvr>
                                        <p:cTn id="119" dur="1" fill="hold">
                                          <p:stCondLst>
                                            <p:cond delay="0"/>
                                          </p:stCondLst>
                                        </p:cTn>
                                        <p:tgtEl>
                                          <p:spTgt spid="171"/>
                                        </p:tgtEl>
                                        <p:attrNameLst>
                                          <p:attrName>style.visibility</p:attrName>
                                        </p:attrNameLst>
                                      </p:cBhvr>
                                      <p:to>
                                        <p:strVal val="visible"/>
                                      </p:to>
                                    </p:set>
                                    <p:animEffect transition="in" filter="wipe(left)">
                                      <p:cBhvr>
                                        <p:cTn id="120" dur="3300"/>
                                        <p:tgtEl>
                                          <p:spTgt spid="171"/>
                                        </p:tgtEl>
                                      </p:cBhvr>
                                    </p:animEffect>
                                  </p:childTnLst>
                                </p:cTn>
                              </p:par>
                              <p:par>
                                <p:cTn id="121" presetID="10" presetClass="exit" presetSubtype="0" fill="hold" nodeType="withEffect">
                                  <p:stCondLst>
                                    <p:cond delay="24300"/>
                                  </p:stCondLst>
                                  <p:childTnLst>
                                    <p:animEffect transition="out" filter="fade">
                                      <p:cBhvr>
                                        <p:cTn id="122" dur="500"/>
                                        <p:tgtEl>
                                          <p:spTgt spid="120"/>
                                        </p:tgtEl>
                                      </p:cBhvr>
                                    </p:animEffect>
                                    <p:set>
                                      <p:cBhvr>
                                        <p:cTn id="123" dur="1" fill="hold">
                                          <p:stCondLst>
                                            <p:cond delay="499"/>
                                          </p:stCondLst>
                                        </p:cTn>
                                        <p:tgtEl>
                                          <p:spTgt spid="120"/>
                                        </p:tgtEl>
                                        <p:attrNameLst>
                                          <p:attrName>style.visibility</p:attrName>
                                        </p:attrNameLst>
                                      </p:cBhvr>
                                      <p:to>
                                        <p:strVal val="hidden"/>
                                      </p:to>
                                    </p:set>
                                  </p:childTnLst>
                                </p:cTn>
                              </p:par>
                              <p:par>
                                <p:cTn id="124" presetID="1" presetClass="exit" presetSubtype="0" fill="hold" grpId="1" nodeType="withEffect">
                                  <p:stCondLst>
                                    <p:cond delay="28000"/>
                                  </p:stCondLst>
                                  <p:childTnLst>
                                    <p:set>
                                      <p:cBhvr>
                                        <p:cTn id="125" dur="1" fill="hold">
                                          <p:stCondLst>
                                            <p:cond delay="0"/>
                                          </p:stCondLst>
                                        </p:cTn>
                                        <p:tgtEl>
                                          <p:spTgt spid="59"/>
                                        </p:tgtEl>
                                        <p:attrNameLst>
                                          <p:attrName>style.visibility</p:attrName>
                                        </p:attrNameLst>
                                      </p:cBhvr>
                                      <p:to>
                                        <p:strVal val="hidden"/>
                                      </p:to>
                                    </p:set>
                                  </p:childTnLst>
                                </p:cTn>
                              </p:par>
                              <p:par>
                                <p:cTn id="126" presetID="1" presetClass="entr" presetSubtype="0" fill="hold" grpId="0" nodeType="withEffect">
                                  <p:stCondLst>
                                    <p:cond delay="28000"/>
                                  </p:stCondLst>
                                  <p:childTnLst>
                                    <p:set>
                                      <p:cBhvr>
                                        <p:cTn id="127" dur="1" fill="hold">
                                          <p:stCondLst>
                                            <p:cond delay="0"/>
                                          </p:stCondLst>
                                        </p:cTn>
                                        <p:tgtEl>
                                          <p:spTgt spid="60"/>
                                        </p:tgtEl>
                                        <p:attrNameLst>
                                          <p:attrName>style.visibility</p:attrName>
                                        </p:attrNameLst>
                                      </p:cBhvr>
                                      <p:to>
                                        <p:strVal val="visible"/>
                                      </p:to>
                                    </p:set>
                                  </p:childTnLst>
                                </p:cTn>
                              </p:par>
                              <p:par>
                                <p:cTn id="128" presetID="1" presetClass="exit" presetSubtype="0" fill="hold" grpId="1" nodeType="withEffect">
                                  <p:stCondLst>
                                    <p:cond delay="35000"/>
                                  </p:stCondLst>
                                  <p:childTnLst>
                                    <p:set>
                                      <p:cBhvr>
                                        <p:cTn id="129" dur="1" fill="hold">
                                          <p:stCondLst>
                                            <p:cond delay="0"/>
                                          </p:stCondLst>
                                        </p:cTn>
                                        <p:tgtEl>
                                          <p:spTgt spid="60"/>
                                        </p:tgtEl>
                                        <p:attrNameLst>
                                          <p:attrName>style.visibility</p:attrName>
                                        </p:attrNameLst>
                                      </p:cBhvr>
                                      <p:to>
                                        <p:strVal val="hidden"/>
                                      </p:to>
                                    </p:set>
                                  </p:childTnLst>
                                </p:cTn>
                              </p:par>
                              <p:par>
                                <p:cTn id="130" presetID="1" presetClass="entr" presetSubtype="0" fill="hold" grpId="0" nodeType="withEffect">
                                  <p:stCondLst>
                                    <p:cond delay="35000"/>
                                  </p:stCondLst>
                                  <p:childTnLst>
                                    <p:set>
                                      <p:cBhvr>
                                        <p:cTn id="131" dur="1" fill="hold">
                                          <p:stCondLst>
                                            <p:cond delay="0"/>
                                          </p:stCondLst>
                                        </p:cTn>
                                        <p:tgtEl>
                                          <p:spTgt spid="61"/>
                                        </p:tgtEl>
                                        <p:attrNameLst>
                                          <p:attrName>style.visibility</p:attrName>
                                        </p:attrNameLst>
                                      </p:cBhvr>
                                      <p:to>
                                        <p:strVal val="visible"/>
                                      </p:to>
                                    </p:set>
                                  </p:childTnLst>
                                </p:cTn>
                              </p:par>
                              <p:par>
                                <p:cTn id="132" presetID="22" presetClass="entr" presetSubtype="8" fill="hold" nodeType="withEffect">
                                  <p:stCondLst>
                                    <p:cond delay="36000"/>
                                  </p:stCondLst>
                                  <p:childTnLst>
                                    <p:set>
                                      <p:cBhvr>
                                        <p:cTn id="133" dur="1" fill="hold">
                                          <p:stCondLst>
                                            <p:cond delay="0"/>
                                          </p:stCondLst>
                                        </p:cTn>
                                        <p:tgtEl>
                                          <p:spTgt spid="222"/>
                                        </p:tgtEl>
                                        <p:attrNameLst>
                                          <p:attrName>style.visibility</p:attrName>
                                        </p:attrNameLst>
                                      </p:cBhvr>
                                      <p:to>
                                        <p:strVal val="visible"/>
                                      </p:to>
                                    </p:set>
                                    <p:animEffect transition="in" filter="wipe(left)">
                                      <p:cBhvr>
                                        <p:cTn id="134" dur="3300"/>
                                        <p:tgtEl>
                                          <p:spTgt spid="222"/>
                                        </p:tgtEl>
                                      </p:cBhvr>
                                    </p:animEffect>
                                  </p:childTnLst>
                                </p:cTn>
                              </p:par>
                              <p:par>
                                <p:cTn id="135" presetID="10" presetClass="exit" presetSubtype="0" fill="hold" nodeType="withEffect">
                                  <p:stCondLst>
                                    <p:cond delay="36000"/>
                                  </p:stCondLst>
                                  <p:childTnLst>
                                    <p:animEffect transition="out" filter="fade">
                                      <p:cBhvr>
                                        <p:cTn id="136" dur="500"/>
                                        <p:tgtEl>
                                          <p:spTgt spid="171"/>
                                        </p:tgtEl>
                                      </p:cBhvr>
                                    </p:animEffect>
                                    <p:set>
                                      <p:cBhvr>
                                        <p:cTn id="137" dur="1" fill="hold">
                                          <p:stCondLst>
                                            <p:cond delay="499"/>
                                          </p:stCondLst>
                                        </p:cTn>
                                        <p:tgtEl>
                                          <p:spTgt spid="171"/>
                                        </p:tgtEl>
                                        <p:attrNameLst>
                                          <p:attrName>style.visibility</p:attrName>
                                        </p:attrNameLst>
                                      </p:cBhvr>
                                      <p:to>
                                        <p:strVal val="hidden"/>
                                      </p:to>
                                    </p:set>
                                  </p:childTnLst>
                                </p:cTn>
                              </p:par>
                              <p:par>
                                <p:cTn id="138" presetID="1" presetClass="exit" presetSubtype="0" fill="hold" grpId="1" nodeType="withEffect">
                                  <p:stCondLst>
                                    <p:cond delay="39900"/>
                                  </p:stCondLst>
                                  <p:childTnLst>
                                    <p:set>
                                      <p:cBhvr>
                                        <p:cTn id="139" dur="1" fill="hold">
                                          <p:stCondLst>
                                            <p:cond delay="0"/>
                                          </p:stCondLst>
                                        </p:cTn>
                                        <p:tgtEl>
                                          <p:spTgt spid="61"/>
                                        </p:tgtEl>
                                        <p:attrNameLst>
                                          <p:attrName>style.visibility</p:attrName>
                                        </p:attrNameLst>
                                      </p:cBhvr>
                                      <p:to>
                                        <p:strVal val="hidden"/>
                                      </p:to>
                                    </p:set>
                                  </p:childTnLst>
                                </p:cTn>
                              </p:par>
                              <p:par>
                                <p:cTn id="140" presetID="1" presetClass="entr" presetSubtype="0" fill="hold" grpId="0" nodeType="withEffect">
                                  <p:stCondLst>
                                    <p:cond delay="39900"/>
                                  </p:stCondLst>
                                  <p:childTnLst>
                                    <p:set>
                                      <p:cBhvr>
                                        <p:cTn id="141" dur="1" fill="hold">
                                          <p:stCondLst>
                                            <p:cond delay="0"/>
                                          </p:stCondLst>
                                        </p:cTn>
                                        <p:tgtEl>
                                          <p:spTgt spid="62"/>
                                        </p:tgtEl>
                                        <p:attrNameLst>
                                          <p:attrName>style.visibility</p:attrName>
                                        </p:attrNameLst>
                                      </p:cBhvr>
                                      <p:to>
                                        <p:strVal val="visible"/>
                                      </p:to>
                                    </p:set>
                                  </p:childTnLst>
                                </p:cTn>
                              </p:par>
                              <p:par>
                                <p:cTn id="142" presetID="1" presetClass="exit" presetSubtype="0" fill="hold" grpId="1" nodeType="withEffect">
                                  <p:stCondLst>
                                    <p:cond delay="47000"/>
                                  </p:stCondLst>
                                  <p:childTnLst>
                                    <p:set>
                                      <p:cBhvr>
                                        <p:cTn id="143" dur="1" fill="hold">
                                          <p:stCondLst>
                                            <p:cond delay="0"/>
                                          </p:stCondLst>
                                        </p:cTn>
                                        <p:tgtEl>
                                          <p:spTgt spid="62"/>
                                        </p:tgtEl>
                                        <p:attrNameLst>
                                          <p:attrName>style.visibility</p:attrName>
                                        </p:attrNameLst>
                                      </p:cBhvr>
                                      <p:to>
                                        <p:strVal val="hidden"/>
                                      </p:to>
                                    </p:set>
                                  </p:childTnLst>
                                </p:cTn>
                              </p:par>
                              <p:par>
                                <p:cTn id="144" presetID="1" presetClass="entr" presetSubtype="0" fill="hold" grpId="0" nodeType="withEffect">
                                  <p:stCondLst>
                                    <p:cond delay="47000"/>
                                  </p:stCondLst>
                                  <p:childTnLst>
                                    <p:set>
                                      <p:cBhvr>
                                        <p:cTn id="145" dur="1" fill="hold">
                                          <p:stCondLst>
                                            <p:cond delay="0"/>
                                          </p:stCondLst>
                                        </p:cTn>
                                        <p:tgtEl>
                                          <p:spTgt spid="63"/>
                                        </p:tgtEl>
                                        <p:attrNameLst>
                                          <p:attrName>style.visibility</p:attrName>
                                        </p:attrNameLst>
                                      </p:cBhvr>
                                      <p:to>
                                        <p:strVal val="visible"/>
                                      </p:to>
                                    </p:set>
                                  </p:childTnLst>
                                </p:cTn>
                              </p:par>
                              <p:par>
                                <p:cTn id="146" presetID="1" presetClass="exit" presetSubtype="0" fill="hold" grpId="1" nodeType="withEffect">
                                  <p:stCondLst>
                                    <p:cond delay="54400"/>
                                  </p:stCondLst>
                                  <p:childTnLst>
                                    <p:set>
                                      <p:cBhvr>
                                        <p:cTn id="147" dur="1" fill="hold">
                                          <p:stCondLst>
                                            <p:cond delay="0"/>
                                          </p:stCondLst>
                                        </p:cTn>
                                        <p:tgtEl>
                                          <p:spTgt spid="63"/>
                                        </p:tgtEl>
                                        <p:attrNameLst>
                                          <p:attrName>style.visibility</p:attrName>
                                        </p:attrNameLst>
                                      </p:cBhvr>
                                      <p:to>
                                        <p:strVal val="hidden"/>
                                      </p:to>
                                    </p:set>
                                  </p:childTnLst>
                                </p:cTn>
                              </p:par>
                              <p:par>
                                <p:cTn id="148" presetID="1" presetClass="entr" presetSubtype="0" fill="hold" grpId="0" nodeType="withEffect">
                                  <p:stCondLst>
                                    <p:cond delay="54400"/>
                                  </p:stCondLst>
                                  <p:childTnLst>
                                    <p:set>
                                      <p:cBhvr>
                                        <p:cTn id="149" dur="1" fill="hold">
                                          <p:stCondLst>
                                            <p:cond delay="0"/>
                                          </p:stCondLst>
                                        </p:cTn>
                                        <p:tgtEl>
                                          <p:spTgt spid="64"/>
                                        </p:tgtEl>
                                        <p:attrNameLst>
                                          <p:attrName>style.visibility</p:attrName>
                                        </p:attrNameLst>
                                      </p:cBhvr>
                                      <p:to>
                                        <p:strVal val="visible"/>
                                      </p:to>
                                    </p:set>
                                  </p:childTnLst>
                                </p:cTn>
                              </p:par>
                              <p:par>
                                <p:cTn id="150" presetID="1" presetClass="exit" presetSubtype="0" fill="hold" grpId="1" nodeType="withEffect">
                                  <p:stCondLst>
                                    <p:cond delay="59200"/>
                                  </p:stCondLst>
                                  <p:childTnLst>
                                    <p:set>
                                      <p:cBhvr>
                                        <p:cTn id="151" dur="1" fill="hold">
                                          <p:stCondLst>
                                            <p:cond delay="0"/>
                                          </p:stCondLst>
                                        </p:cTn>
                                        <p:tgtEl>
                                          <p:spTgt spid="64"/>
                                        </p:tgtEl>
                                        <p:attrNameLst>
                                          <p:attrName>style.visibility</p:attrName>
                                        </p:attrNameLst>
                                      </p:cBhvr>
                                      <p:to>
                                        <p:strVal val="hidden"/>
                                      </p:to>
                                    </p:set>
                                  </p:childTnLst>
                                </p:cTn>
                              </p:par>
                              <p:par>
                                <p:cTn id="152" presetID="1" presetClass="entr" presetSubtype="0" fill="hold" grpId="0" nodeType="withEffect">
                                  <p:stCondLst>
                                    <p:cond delay="59200"/>
                                  </p:stCondLst>
                                  <p:childTnLst>
                                    <p:set>
                                      <p:cBhvr>
                                        <p:cTn id="153" dur="1" fill="hold">
                                          <p:stCondLst>
                                            <p:cond delay="0"/>
                                          </p:stCondLst>
                                        </p:cTn>
                                        <p:tgtEl>
                                          <p:spTgt spid="65"/>
                                        </p:tgtEl>
                                        <p:attrNameLst>
                                          <p:attrName>style.visibility</p:attrName>
                                        </p:attrNameLst>
                                      </p:cBhvr>
                                      <p:to>
                                        <p:strVal val="visible"/>
                                      </p:to>
                                    </p:set>
                                  </p:childTnLst>
                                </p:cTn>
                              </p:par>
                              <p:par>
                                <p:cTn id="154" presetID="22" presetClass="entr" presetSubtype="1" fill="hold" grpId="0" nodeType="withEffect">
                                  <p:stCondLst>
                                    <p:cond delay="59200"/>
                                  </p:stCondLst>
                                  <p:childTnLst>
                                    <p:set>
                                      <p:cBhvr>
                                        <p:cTn id="155" dur="1" fill="hold">
                                          <p:stCondLst>
                                            <p:cond delay="0"/>
                                          </p:stCondLst>
                                        </p:cTn>
                                        <p:tgtEl>
                                          <p:spTgt spid="273"/>
                                        </p:tgtEl>
                                        <p:attrNameLst>
                                          <p:attrName>style.visibility</p:attrName>
                                        </p:attrNameLst>
                                      </p:cBhvr>
                                      <p:to>
                                        <p:strVal val="visible"/>
                                      </p:to>
                                    </p:set>
                                    <p:animEffect transition="in" filter="wipe(up)">
                                      <p:cBhvr>
                                        <p:cTn id="156" dur="1500"/>
                                        <p:tgtEl>
                                          <p:spTgt spid="273"/>
                                        </p:tgtEl>
                                      </p:cBhvr>
                                    </p:animEffect>
                                  </p:childTnLst>
                                </p:cTn>
                              </p:par>
                              <p:par>
                                <p:cTn id="157" presetID="22" presetClass="entr" presetSubtype="8" fill="hold" grpId="0" nodeType="withEffect">
                                  <p:stCondLst>
                                    <p:cond delay="60500"/>
                                  </p:stCondLst>
                                  <p:childTnLst>
                                    <p:set>
                                      <p:cBhvr>
                                        <p:cTn id="158" dur="1" fill="hold">
                                          <p:stCondLst>
                                            <p:cond delay="0"/>
                                          </p:stCondLst>
                                        </p:cTn>
                                        <p:tgtEl>
                                          <p:spTgt spid="274"/>
                                        </p:tgtEl>
                                        <p:attrNameLst>
                                          <p:attrName>style.visibility</p:attrName>
                                        </p:attrNameLst>
                                      </p:cBhvr>
                                      <p:to>
                                        <p:strVal val="visible"/>
                                      </p:to>
                                    </p:set>
                                    <p:animEffect transition="in" filter="wipe(left)">
                                      <p:cBhvr>
                                        <p:cTn id="159" dur="1700"/>
                                        <p:tgtEl>
                                          <p:spTgt spid="274"/>
                                        </p:tgtEl>
                                      </p:cBhvr>
                                    </p:animEffect>
                                  </p:childTnLst>
                                </p:cTn>
                              </p:par>
                              <p:par>
                                <p:cTn id="160" presetID="22" presetClass="entr" presetSubtype="8" fill="hold" grpId="0" nodeType="withEffect">
                                  <p:stCondLst>
                                    <p:cond delay="62500"/>
                                  </p:stCondLst>
                                  <p:childTnLst>
                                    <p:set>
                                      <p:cBhvr>
                                        <p:cTn id="161" dur="1" fill="hold">
                                          <p:stCondLst>
                                            <p:cond delay="0"/>
                                          </p:stCondLst>
                                        </p:cTn>
                                        <p:tgtEl>
                                          <p:spTgt spid="275"/>
                                        </p:tgtEl>
                                        <p:attrNameLst>
                                          <p:attrName>style.visibility</p:attrName>
                                        </p:attrNameLst>
                                      </p:cBhvr>
                                      <p:to>
                                        <p:strVal val="visible"/>
                                      </p:to>
                                    </p:set>
                                    <p:animEffect transition="in" filter="wipe(left)">
                                      <p:cBhvr>
                                        <p:cTn id="162" dur="1500"/>
                                        <p:tgtEl>
                                          <p:spTgt spid="275"/>
                                        </p:tgtEl>
                                      </p:cBhvr>
                                    </p:animEffect>
                                  </p:childTnLst>
                                </p:cTn>
                              </p:par>
                              <p:par>
                                <p:cTn id="163" presetID="22" presetClass="entr" presetSubtype="8" fill="hold" grpId="0" nodeType="withEffect">
                                  <p:stCondLst>
                                    <p:cond delay="64500"/>
                                  </p:stCondLst>
                                  <p:childTnLst>
                                    <p:set>
                                      <p:cBhvr>
                                        <p:cTn id="164" dur="1" fill="hold">
                                          <p:stCondLst>
                                            <p:cond delay="0"/>
                                          </p:stCondLst>
                                        </p:cTn>
                                        <p:tgtEl>
                                          <p:spTgt spid="276"/>
                                        </p:tgtEl>
                                        <p:attrNameLst>
                                          <p:attrName>style.visibility</p:attrName>
                                        </p:attrNameLst>
                                      </p:cBhvr>
                                      <p:to>
                                        <p:strVal val="visible"/>
                                      </p:to>
                                    </p:set>
                                    <p:animEffect transition="in" filter="wipe(left)">
                                      <p:cBhvr>
                                        <p:cTn id="165" dur="1500"/>
                                        <p:tgtEl>
                                          <p:spTgt spid="276"/>
                                        </p:tgtEl>
                                      </p:cBhvr>
                                    </p:animEffect>
                                  </p:childTnLst>
                                </p:cTn>
                              </p:par>
                              <p:par>
                                <p:cTn id="166" presetID="22" presetClass="entr" presetSubtype="8" fill="hold" grpId="0" nodeType="withEffect">
                                  <p:stCondLst>
                                    <p:cond delay="65900"/>
                                  </p:stCondLst>
                                  <p:childTnLst>
                                    <p:set>
                                      <p:cBhvr>
                                        <p:cTn id="167" dur="1" fill="hold">
                                          <p:stCondLst>
                                            <p:cond delay="0"/>
                                          </p:stCondLst>
                                        </p:cTn>
                                        <p:tgtEl>
                                          <p:spTgt spid="277"/>
                                        </p:tgtEl>
                                        <p:attrNameLst>
                                          <p:attrName>style.visibility</p:attrName>
                                        </p:attrNameLst>
                                      </p:cBhvr>
                                      <p:to>
                                        <p:strVal val="visible"/>
                                      </p:to>
                                    </p:set>
                                    <p:animEffect transition="in" filter="wipe(left)">
                                      <p:cBhvr>
                                        <p:cTn id="168" dur="1500"/>
                                        <p:tgtEl>
                                          <p:spTgt spid="277"/>
                                        </p:tgtEl>
                                      </p:cBhvr>
                                    </p:animEffect>
                                  </p:childTnLst>
                                </p:cTn>
                              </p:par>
                              <p:par>
                                <p:cTn id="169" presetID="22" presetClass="entr" presetSubtype="8" fill="hold" grpId="0" nodeType="withEffect">
                                  <p:stCondLst>
                                    <p:cond delay="67600"/>
                                  </p:stCondLst>
                                  <p:childTnLst>
                                    <p:set>
                                      <p:cBhvr>
                                        <p:cTn id="170" dur="1" fill="hold">
                                          <p:stCondLst>
                                            <p:cond delay="0"/>
                                          </p:stCondLst>
                                        </p:cTn>
                                        <p:tgtEl>
                                          <p:spTgt spid="278"/>
                                        </p:tgtEl>
                                        <p:attrNameLst>
                                          <p:attrName>style.visibility</p:attrName>
                                        </p:attrNameLst>
                                      </p:cBhvr>
                                      <p:to>
                                        <p:strVal val="visible"/>
                                      </p:to>
                                    </p:set>
                                    <p:animEffect transition="in" filter="wipe(left)">
                                      <p:cBhvr>
                                        <p:cTn id="171" dur="1500"/>
                                        <p:tgtEl>
                                          <p:spTgt spid="278"/>
                                        </p:tgtEl>
                                      </p:cBhvr>
                                    </p:animEffect>
                                  </p:childTnLst>
                                </p:cTn>
                              </p:par>
                              <p:par>
                                <p:cTn id="172" presetID="22" presetClass="entr" presetSubtype="8" fill="hold" grpId="0" nodeType="withEffect">
                                  <p:stCondLst>
                                    <p:cond delay="69300"/>
                                  </p:stCondLst>
                                  <p:childTnLst>
                                    <p:set>
                                      <p:cBhvr>
                                        <p:cTn id="173" dur="1" fill="hold">
                                          <p:stCondLst>
                                            <p:cond delay="0"/>
                                          </p:stCondLst>
                                        </p:cTn>
                                        <p:tgtEl>
                                          <p:spTgt spid="279"/>
                                        </p:tgtEl>
                                        <p:attrNameLst>
                                          <p:attrName>style.visibility</p:attrName>
                                        </p:attrNameLst>
                                      </p:cBhvr>
                                      <p:to>
                                        <p:strVal val="visible"/>
                                      </p:to>
                                    </p:set>
                                    <p:animEffect transition="in" filter="wipe(left)">
                                      <p:cBhvr>
                                        <p:cTn id="174" dur="1500"/>
                                        <p:tgtEl>
                                          <p:spTgt spid="279"/>
                                        </p:tgtEl>
                                      </p:cBhvr>
                                    </p:animEffect>
                                  </p:childTnLst>
                                </p:cTn>
                              </p:par>
                              <p:par>
                                <p:cTn id="175" presetID="10" presetClass="exit" presetSubtype="0" fill="hold" nodeType="withEffect">
                                  <p:stCondLst>
                                    <p:cond delay="59200"/>
                                  </p:stCondLst>
                                  <p:childTnLst>
                                    <p:animEffect transition="out" filter="fade">
                                      <p:cBhvr>
                                        <p:cTn id="176" dur="500"/>
                                        <p:tgtEl>
                                          <p:spTgt spid="222"/>
                                        </p:tgtEl>
                                      </p:cBhvr>
                                    </p:animEffect>
                                    <p:set>
                                      <p:cBhvr>
                                        <p:cTn id="177" dur="1" fill="hold">
                                          <p:stCondLst>
                                            <p:cond delay="499"/>
                                          </p:stCondLst>
                                        </p:cTn>
                                        <p:tgtEl>
                                          <p:spTgt spid="222"/>
                                        </p:tgtEl>
                                        <p:attrNameLst>
                                          <p:attrName>style.visibility</p:attrName>
                                        </p:attrNameLst>
                                      </p:cBhvr>
                                      <p:to>
                                        <p:strVal val="hidden"/>
                                      </p:to>
                                    </p:set>
                                  </p:childTnLst>
                                </p:cTn>
                              </p:par>
                              <p:par>
                                <p:cTn id="178" presetID="10" presetClass="exit" presetSubtype="0" fill="hold" nodeType="withEffect">
                                  <p:stCondLst>
                                    <p:cond delay="59200"/>
                                  </p:stCondLst>
                                  <p:childTnLst>
                                    <p:animEffect transition="out" filter="fade">
                                      <p:cBhvr>
                                        <p:cTn id="179" dur="500"/>
                                        <p:tgtEl>
                                          <p:spTgt spid="69"/>
                                        </p:tgtEl>
                                      </p:cBhvr>
                                    </p:animEffect>
                                    <p:set>
                                      <p:cBhvr>
                                        <p:cTn id="180" dur="1" fill="hold">
                                          <p:stCondLst>
                                            <p:cond delay="499"/>
                                          </p:stCondLst>
                                        </p:cTn>
                                        <p:tgtEl>
                                          <p:spTgt spid="69"/>
                                        </p:tgtEl>
                                        <p:attrNameLst>
                                          <p:attrName>style.visibility</p:attrName>
                                        </p:attrNameLst>
                                      </p:cBhvr>
                                      <p:to>
                                        <p:strVal val="hidden"/>
                                      </p:to>
                                    </p:set>
                                  </p:childTnLst>
                                </p:cTn>
                              </p:par>
                              <p:par>
                                <p:cTn id="181" presetID="1" presetClass="exit" presetSubtype="0" fill="hold" grpId="1" nodeType="withEffect">
                                  <p:stCondLst>
                                    <p:cond delay="64000"/>
                                  </p:stCondLst>
                                  <p:childTnLst>
                                    <p:set>
                                      <p:cBhvr>
                                        <p:cTn id="182" dur="1" fill="hold">
                                          <p:stCondLst>
                                            <p:cond delay="0"/>
                                          </p:stCondLst>
                                        </p:cTn>
                                        <p:tgtEl>
                                          <p:spTgt spid="65"/>
                                        </p:tgtEl>
                                        <p:attrNameLst>
                                          <p:attrName>style.visibility</p:attrName>
                                        </p:attrNameLst>
                                      </p:cBhvr>
                                      <p:to>
                                        <p:strVal val="hidden"/>
                                      </p:to>
                                    </p:set>
                                  </p:childTnLst>
                                </p:cTn>
                              </p:par>
                              <p:par>
                                <p:cTn id="183" presetID="1" presetClass="entr" presetSubtype="0" fill="hold" grpId="0" nodeType="withEffect">
                                  <p:stCondLst>
                                    <p:cond delay="64000"/>
                                  </p:stCondLst>
                                  <p:childTnLst>
                                    <p:set>
                                      <p:cBhvr>
                                        <p:cTn id="184" dur="1" fill="hold">
                                          <p:stCondLst>
                                            <p:cond delay="0"/>
                                          </p:stCondLst>
                                        </p:cTn>
                                        <p:tgtEl>
                                          <p:spTgt spid="67"/>
                                        </p:tgtEl>
                                        <p:attrNameLst>
                                          <p:attrName>style.visibility</p:attrName>
                                        </p:attrNameLst>
                                      </p:cBhvr>
                                      <p:to>
                                        <p:strVal val="visible"/>
                                      </p:to>
                                    </p:set>
                                  </p:childTnLst>
                                </p:cTn>
                              </p:par>
                              <p:par>
                                <p:cTn id="185" presetID="1" presetClass="exit" presetSubtype="0" fill="hold" grpId="1" nodeType="withEffect">
                                  <p:stCondLst>
                                    <p:cond delay="71300"/>
                                  </p:stCondLst>
                                  <p:childTnLst>
                                    <p:set>
                                      <p:cBhvr>
                                        <p:cTn id="186"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87" fill="hold" display="0">
                  <p:stCondLst>
                    <p:cond delay="indefinite"/>
                  </p:stCondLst>
                  <p:endCondLst>
                    <p:cond evt="onStopAudio" delay="0">
                      <p:tgtEl>
                        <p:sldTgt/>
                      </p:tgtEl>
                    </p:cond>
                  </p:endCondLst>
                </p:cTn>
                <p:tgtEl>
                  <p:spTgt spid="4"/>
                </p:tgtEl>
              </p:cMediaNode>
            </p:audio>
          </p:childTnLst>
        </p:cTn>
      </p:par>
    </p:tnLst>
    <p:bldLst>
      <p:bldP spid="26" grpId="0"/>
      <p:bldP spid="51" grpId="0"/>
      <p:bldP spid="51" grpId="2"/>
      <p:bldP spid="52" grpId="0"/>
      <p:bldP spid="52" grpId="2"/>
      <p:bldP spid="53" grpId="0"/>
      <p:bldP spid="53" grpId="2"/>
      <p:bldP spid="54" grpId="0"/>
      <p:bldP spid="54" grpId="2"/>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64" grpId="0"/>
      <p:bldP spid="64" grpId="1"/>
      <p:bldP spid="65" grpId="0"/>
      <p:bldP spid="65" grpId="1"/>
      <p:bldP spid="67" grpId="0"/>
      <p:bldP spid="67" grpId="1"/>
      <p:bldP spid="273" grpId="0"/>
      <p:bldP spid="274" grpId="0" animBg="1"/>
      <p:bldP spid="275" grpId="0"/>
      <p:bldP spid="276" grpId="0"/>
      <p:bldP spid="277" grpId="0"/>
      <p:bldP spid="278" grpId="0"/>
      <p:bldP spid="27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375180A-9AB0-422C-82C3-1ACB04171484}"/>
              </a:ext>
            </a:extLst>
          </p:cNvPr>
          <p:cNvSpPr txBox="1"/>
          <p:nvPr/>
        </p:nvSpPr>
        <p:spPr>
          <a:xfrm>
            <a:off x="4977745" y="3075057"/>
            <a:ext cx="2236510" cy="707886"/>
          </a:xfrm>
          <a:prstGeom prst="rect">
            <a:avLst/>
          </a:prstGeom>
          <a:noFill/>
        </p:spPr>
        <p:txBody>
          <a:bodyPr wrap="none" rtlCol="0">
            <a:spAutoFit/>
          </a:bodyPr>
          <a:lstStyle/>
          <a:p>
            <a:r>
              <a:rPr lang="zh-CN" altLang="en-US" sz="4000" b="1" dirty="0">
                <a:solidFill>
                  <a:schemeClr val="bg1"/>
                </a:solidFill>
                <a:latin typeface="Times New Roman" panose="02020603050405020304" pitchFamily="18" charset="0"/>
                <a:ea typeface="华文中宋" panose="02010600040101010101" pitchFamily="2" charset="-122"/>
              </a:rPr>
              <a:t>谢谢观赏</a:t>
            </a:r>
          </a:p>
        </p:txBody>
      </p:sp>
    </p:spTree>
    <p:extLst>
      <p:ext uri="{BB962C8B-B14F-4D97-AF65-F5344CB8AC3E}">
        <p14:creationId xmlns:p14="http://schemas.microsoft.com/office/powerpoint/2010/main" val="1704475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CAFAF13-0335-4489-9245-908565007DE1}"/>
              </a:ext>
            </a:extLst>
          </p:cNvPr>
          <p:cNvSpPr txBox="1"/>
          <p:nvPr/>
        </p:nvSpPr>
        <p:spPr>
          <a:xfrm>
            <a:off x="4529826" y="241017"/>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sp>
        <p:nvSpPr>
          <p:cNvPr id="10" name="任意多边形: 形状 14">
            <a:extLst>
              <a:ext uri="{FF2B5EF4-FFF2-40B4-BE49-F238E27FC236}">
                <a16:creationId xmlns:a16="http://schemas.microsoft.com/office/drawing/2014/main" id="{DE4A9EA0-9256-47F2-B3AA-77975EB5A88E}"/>
              </a:ext>
            </a:extLst>
          </p:cNvPr>
          <p:cNvSpPr/>
          <p:nvPr/>
        </p:nvSpPr>
        <p:spPr>
          <a:xfrm>
            <a:off x="4321653" y="1590360"/>
            <a:ext cx="3548695" cy="519159"/>
          </a:xfrm>
          <a:custGeom>
            <a:avLst/>
            <a:gdLst>
              <a:gd name="connsiteX0" fmla="*/ 0 w 2730956"/>
              <a:gd name="connsiteY0" fmla="*/ 0 h 775026"/>
              <a:gd name="connsiteX1" fmla="*/ 2730956 w 2730956"/>
              <a:gd name="connsiteY1" fmla="*/ 0 h 775026"/>
              <a:gd name="connsiteX2" fmla="*/ 2730956 w 2730956"/>
              <a:gd name="connsiteY2" fmla="*/ 775026 h 775026"/>
              <a:gd name="connsiteX3" fmla="*/ 0 w 2730956"/>
              <a:gd name="connsiteY3" fmla="*/ 775026 h 775026"/>
              <a:gd name="connsiteX4" fmla="*/ 0 w 2730956"/>
              <a:gd name="connsiteY4" fmla="*/ 0 h 77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956" h="775026">
                <a:moveTo>
                  <a:pt x="0" y="0"/>
                </a:moveTo>
                <a:lnTo>
                  <a:pt x="2730956" y="0"/>
                </a:lnTo>
                <a:lnTo>
                  <a:pt x="2730956" y="775026"/>
                </a:lnTo>
                <a:lnTo>
                  <a:pt x="0" y="775026"/>
                </a:lnTo>
                <a:lnTo>
                  <a:pt x="0" y="0"/>
                </a:lnTo>
                <a:close/>
              </a:path>
            </a:pathLst>
          </a:custGeom>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chemeClr val="tx1"/>
                </a:solidFill>
              </a:rPr>
              <a:t>数据库安全性控制</a:t>
            </a:r>
            <a:endParaRPr lang="zh-CN" altLang="en-US" sz="2000" b="1" kern="1200" dirty="0">
              <a:solidFill>
                <a:schemeClr val="tx1"/>
              </a:solidFill>
            </a:endParaRPr>
          </a:p>
        </p:txBody>
      </p:sp>
      <p:sp>
        <p:nvSpPr>
          <p:cNvPr id="11" name="任意多边形: 形状 6">
            <a:extLst>
              <a:ext uri="{FF2B5EF4-FFF2-40B4-BE49-F238E27FC236}">
                <a16:creationId xmlns:a16="http://schemas.microsoft.com/office/drawing/2014/main" id="{0F4BA485-C646-4270-B44B-0DA5B8DDC3E0}"/>
              </a:ext>
            </a:extLst>
          </p:cNvPr>
          <p:cNvSpPr/>
          <p:nvPr/>
        </p:nvSpPr>
        <p:spPr>
          <a:xfrm rot="5400000">
            <a:off x="3935808" y="833234"/>
            <a:ext cx="864000" cy="3456386"/>
          </a:xfrm>
          <a:custGeom>
            <a:avLst/>
            <a:gdLst>
              <a:gd name="connsiteX0" fmla="*/ 0 w 271118"/>
              <a:gd name="connsiteY0" fmla="*/ 0 h 320419"/>
              <a:gd name="connsiteX1" fmla="*/ 135559 w 271118"/>
              <a:gd name="connsiteY1" fmla="*/ 0 h 320419"/>
              <a:gd name="connsiteX2" fmla="*/ 135559 w 271118"/>
              <a:gd name="connsiteY2" fmla="*/ 320419 h 320419"/>
              <a:gd name="connsiteX3" fmla="*/ 271118 w 271118"/>
              <a:gd name="connsiteY3" fmla="*/ 320419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0"/>
                </a:moveTo>
                <a:lnTo>
                  <a:pt x="135559" y="0"/>
                </a:lnTo>
                <a:lnTo>
                  <a:pt x="135559" y="320419"/>
                </a:lnTo>
                <a:lnTo>
                  <a:pt x="271118" y="320419"/>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6" rIns="137767" bIns="149717"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12" name="任意多边形: 形状 7">
            <a:extLst>
              <a:ext uri="{FF2B5EF4-FFF2-40B4-BE49-F238E27FC236}">
                <a16:creationId xmlns:a16="http://schemas.microsoft.com/office/drawing/2014/main" id="{BD9CB990-13E2-42A0-81A3-7AAEBE5F15D0}"/>
              </a:ext>
            </a:extLst>
          </p:cNvPr>
          <p:cNvSpPr/>
          <p:nvPr/>
        </p:nvSpPr>
        <p:spPr>
          <a:xfrm rot="5400000" flipV="1">
            <a:off x="4619884" y="1517311"/>
            <a:ext cx="864000" cy="2088232"/>
          </a:xfrm>
          <a:custGeom>
            <a:avLst/>
            <a:gdLst>
              <a:gd name="connsiteX0" fmla="*/ 0 w 271118"/>
              <a:gd name="connsiteY0" fmla="*/ 320419 h 320419"/>
              <a:gd name="connsiteX1" fmla="*/ 135559 w 271118"/>
              <a:gd name="connsiteY1" fmla="*/ 320419 h 320419"/>
              <a:gd name="connsiteX2" fmla="*/ 135559 w 271118"/>
              <a:gd name="connsiteY2" fmla="*/ 0 h 320419"/>
              <a:gd name="connsiteX3" fmla="*/ 271118 w 271118"/>
              <a:gd name="connsiteY3" fmla="*/ 0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320419"/>
                </a:moveTo>
                <a:lnTo>
                  <a:pt x="135559" y="32041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7" rIns="137767" bIns="149716"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15" name="任意多边形: 形状 19">
            <a:extLst>
              <a:ext uri="{FF2B5EF4-FFF2-40B4-BE49-F238E27FC236}">
                <a16:creationId xmlns:a16="http://schemas.microsoft.com/office/drawing/2014/main" id="{D996A04C-6E6E-4438-B136-9F955F24970D}"/>
              </a:ext>
            </a:extLst>
          </p:cNvPr>
          <p:cNvSpPr/>
          <p:nvPr/>
        </p:nvSpPr>
        <p:spPr>
          <a:xfrm>
            <a:off x="2383798" y="2998289"/>
            <a:ext cx="507846" cy="2950991"/>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chemeClr val="tx1"/>
                </a:solidFill>
              </a:rPr>
              <a:t>用户身份鉴别</a:t>
            </a:r>
          </a:p>
        </p:txBody>
      </p:sp>
      <p:sp>
        <p:nvSpPr>
          <p:cNvPr id="16" name="任意多边形: 形状 19">
            <a:extLst>
              <a:ext uri="{FF2B5EF4-FFF2-40B4-BE49-F238E27FC236}">
                <a16:creationId xmlns:a16="http://schemas.microsoft.com/office/drawing/2014/main" id="{D996A04C-6E6E-4438-B136-9F955F24970D}"/>
              </a:ext>
            </a:extLst>
          </p:cNvPr>
          <p:cNvSpPr/>
          <p:nvPr/>
        </p:nvSpPr>
        <p:spPr>
          <a:xfrm>
            <a:off x="9272121" y="2998289"/>
            <a:ext cx="507846" cy="2950991"/>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chemeClr val="tx1"/>
                </a:solidFill>
                <a:latin typeface="Times New Roman" panose="02020603050405020304" pitchFamily="18" charset="0"/>
                <a:cs typeface="Times New Roman" panose="02020603050405020304" pitchFamily="18" charset="0"/>
              </a:rPr>
              <a:t>强制存取控制方法</a:t>
            </a:r>
            <a:endParaRPr lang="zh-CN" altLang="en-US" sz="2000" b="1" kern="1200" dirty="0">
              <a:solidFill>
                <a:schemeClr val="tx1"/>
              </a:solidFill>
              <a:latin typeface="Times New Roman" panose="02020603050405020304" pitchFamily="18" charset="0"/>
              <a:cs typeface="Times New Roman" panose="02020603050405020304" pitchFamily="18" charset="0"/>
            </a:endParaRPr>
          </a:p>
        </p:txBody>
      </p:sp>
      <p:sp>
        <p:nvSpPr>
          <p:cNvPr id="17" name="任意多边形: 形状 19">
            <a:extLst>
              <a:ext uri="{FF2B5EF4-FFF2-40B4-BE49-F238E27FC236}">
                <a16:creationId xmlns:a16="http://schemas.microsoft.com/office/drawing/2014/main" id="{D996A04C-6E6E-4438-B136-9F955F24970D}"/>
              </a:ext>
            </a:extLst>
          </p:cNvPr>
          <p:cNvSpPr/>
          <p:nvPr/>
        </p:nvSpPr>
        <p:spPr>
          <a:xfrm>
            <a:off x="3761463" y="2998289"/>
            <a:ext cx="507846" cy="2950991"/>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chemeClr val="tx1"/>
                </a:solidFill>
              </a:rPr>
              <a:t>存取控制</a:t>
            </a:r>
            <a:endParaRPr lang="zh-CN" altLang="en-US" sz="2000" b="1" kern="1200" dirty="0">
              <a:solidFill>
                <a:schemeClr val="tx1"/>
              </a:solidFill>
            </a:endParaRPr>
          </a:p>
        </p:txBody>
      </p:sp>
      <p:sp>
        <p:nvSpPr>
          <p:cNvPr id="18" name="任意多边形: 形状 19">
            <a:extLst>
              <a:ext uri="{FF2B5EF4-FFF2-40B4-BE49-F238E27FC236}">
                <a16:creationId xmlns:a16="http://schemas.microsoft.com/office/drawing/2014/main" id="{D996A04C-6E6E-4438-B136-9F955F24970D}"/>
              </a:ext>
            </a:extLst>
          </p:cNvPr>
          <p:cNvSpPr/>
          <p:nvPr/>
        </p:nvSpPr>
        <p:spPr>
          <a:xfrm>
            <a:off x="5139128" y="2998289"/>
            <a:ext cx="507846" cy="2950991"/>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chemeClr val="tx1"/>
                </a:solidFill>
              </a:rPr>
              <a:t>自主存取控制方法</a:t>
            </a:r>
            <a:endParaRPr lang="zh-CN" altLang="en-US" sz="2000" b="1" kern="1200" dirty="0">
              <a:solidFill>
                <a:schemeClr val="tx1"/>
              </a:solidFill>
            </a:endParaRPr>
          </a:p>
        </p:txBody>
      </p:sp>
      <p:sp>
        <p:nvSpPr>
          <p:cNvPr id="19" name="任意多边形: 形状 19">
            <a:extLst>
              <a:ext uri="{FF2B5EF4-FFF2-40B4-BE49-F238E27FC236}">
                <a16:creationId xmlns:a16="http://schemas.microsoft.com/office/drawing/2014/main" id="{D996A04C-6E6E-4438-B136-9F955F24970D}"/>
              </a:ext>
            </a:extLst>
          </p:cNvPr>
          <p:cNvSpPr/>
          <p:nvPr/>
        </p:nvSpPr>
        <p:spPr>
          <a:xfrm>
            <a:off x="6516793" y="2998289"/>
            <a:ext cx="507846" cy="2950991"/>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smtClean="0">
                <a:solidFill>
                  <a:schemeClr val="tx1"/>
                </a:solidFill>
              </a:rPr>
              <a:t>授权  </a:t>
            </a:r>
            <a:endParaRPr lang="en-US" altLang="zh-CN" sz="2000" b="1" dirty="0" smtClean="0">
              <a:solidFill>
                <a:schemeClr val="tx1"/>
              </a:solidFill>
            </a:endParaRPr>
          </a:p>
          <a:p>
            <a:pPr lvl="0" algn="ctr" defTabSz="889000">
              <a:lnSpc>
                <a:spcPct val="90000"/>
              </a:lnSpc>
              <a:spcAft>
                <a:spcPct val="35000"/>
              </a:spcAft>
            </a:pPr>
            <a:r>
              <a:rPr lang="zh-CN" altLang="en-US" sz="2000" b="1" dirty="0" smtClean="0">
                <a:solidFill>
                  <a:schemeClr val="tx1"/>
                </a:solidFill>
              </a:rPr>
              <a:t>授予</a:t>
            </a:r>
            <a:r>
              <a:rPr lang="zh-CN" altLang="en-US" sz="2000" b="1" dirty="0">
                <a:solidFill>
                  <a:schemeClr val="tx1"/>
                </a:solidFill>
              </a:rPr>
              <a:t>与回收</a:t>
            </a:r>
            <a:endParaRPr lang="zh-CN" altLang="en-US" sz="2000" b="1" kern="1200" dirty="0">
              <a:solidFill>
                <a:schemeClr val="tx1"/>
              </a:solidFill>
            </a:endParaRPr>
          </a:p>
        </p:txBody>
      </p:sp>
      <p:sp>
        <p:nvSpPr>
          <p:cNvPr id="20" name="任意多边形: 形状 19">
            <a:extLst>
              <a:ext uri="{FF2B5EF4-FFF2-40B4-BE49-F238E27FC236}">
                <a16:creationId xmlns:a16="http://schemas.microsoft.com/office/drawing/2014/main" id="{D996A04C-6E6E-4438-B136-9F955F24970D}"/>
              </a:ext>
            </a:extLst>
          </p:cNvPr>
          <p:cNvSpPr/>
          <p:nvPr/>
        </p:nvSpPr>
        <p:spPr>
          <a:xfrm>
            <a:off x="7894458" y="2998289"/>
            <a:ext cx="507846" cy="2950991"/>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lvl="0" algn="ctr" defTabSz="889000">
              <a:lnSpc>
                <a:spcPct val="90000"/>
              </a:lnSpc>
              <a:spcAft>
                <a:spcPct val="35000"/>
              </a:spcAft>
            </a:pPr>
            <a:r>
              <a:rPr lang="zh-CN" altLang="en-US" sz="2000" b="1" dirty="0">
                <a:solidFill>
                  <a:schemeClr val="tx1"/>
                </a:solidFill>
              </a:rPr>
              <a:t>数据库角色</a:t>
            </a:r>
            <a:endParaRPr lang="zh-CN" altLang="en-US" sz="2000" b="1" kern="1200" dirty="0">
              <a:solidFill>
                <a:schemeClr val="tx1"/>
              </a:solidFill>
            </a:endParaRPr>
          </a:p>
        </p:txBody>
      </p:sp>
      <p:sp>
        <p:nvSpPr>
          <p:cNvPr id="24" name="任意多边形: 形状 7">
            <a:extLst>
              <a:ext uri="{FF2B5EF4-FFF2-40B4-BE49-F238E27FC236}">
                <a16:creationId xmlns:a16="http://schemas.microsoft.com/office/drawing/2014/main" id="{BD9CB990-13E2-42A0-81A3-7AAEBE5F15D0}"/>
              </a:ext>
            </a:extLst>
          </p:cNvPr>
          <p:cNvSpPr/>
          <p:nvPr/>
        </p:nvSpPr>
        <p:spPr>
          <a:xfrm rot="5400000" flipV="1">
            <a:off x="5303960" y="2201387"/>
            <a:ext cx="864000" cy="720080"/>
          </a:xfrm>
          <a:custGeom>
            <a:avLst/>
            <a:gdLst>
              <a:gd name="connsiteX0" fmla="*/ 0 w 271118"/>
              <a:gd name="connsiteY0" fmla="*/ 320419 h 320419"/>
              <a:gd name="connsiteX1" fmla="*/ 135559 w 271118"/>
              <a:gd name="connsiteY1" fmla="*/ 320419 h 320419"/>
              <a:gd name="connsiteX2" fmla="*/ 135559 w 271118"/>
              <a:gd name="connsiteY2" fmla="*/ 0 h 320419"/>
              <a:gd name="connsiteX3" fmla="*/ 271118 w 271118"/>
              <a:gd name="connsiteY3" fmla="*/ 0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320419"/>
                </a:moveTo>
                <a:lnTo>
                  <a:pt x="135559" y="32041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7" rIns="137767" bIns="149716"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25" name="任意多边形: 形状 7">
            <a:extLst>
              <a:ext uri="{FF2B5EF4-FFF2-40B4-BE49-F238E27FC236}">
                <a16:creationId xmlns:a16="http://schemas.microsoft.com/office/drawing/2014/main" id="{BD9CB990-13E2-42A0-81A3-7AAEBE5F15D0}"/>
              </a:ext>
            </a:extLst>
          </p:cNvPr>
          <p:cNvSpPr/>
          <p:nvPr/>
        </p:nvSpPr>
        <p:spPr>
          <a:xfrm rot="5400000">
            <a:off x="5988038" y="2242257"/>
            <a:ext cx="864000" cy="648066"/>
          </a:xfrm>
          <a:custGeom>
            <a:avLst/>
            <a:gdLst>
              <a:gd name="connsiteX0" fmla="*/ 0 w 271118"/>
              <a:gd name="connsiteY0" fmla="*/ 320419 h 320419"/>
              <a:gd name="connsiteX1" fmla="*/ 135559 w 271118"/>
              <a:gd name="connsiteY1" fmla="*/ 320419 h 320419"/>
              <a:gd name="connsiteX2" fmla="*/ 135559 w 271118"/>
              <a:gd name="connsiteY2" fmla="*/ 0 h 320419"/>
              <a:gd name="connsiteX3" fmla="*/ 271118 w 271118"/>
              <a:gd name="connsiteY3" fmla="*/ 0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320419"/>
                </a:moveTo>
                <a:lnTo>
                  <a:pt x="135559" y="32041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7" rIns="137767" bIns="149716"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26" name="任意多边形: 形状 8">
            <a:extLst>
              <a:ext uri="{FF2B5EF4-FFF2-40B4-BE49-F238E27FC236}">
                <a16:creationId xmlns:a16="http://schemas.microsoft.com/office/drawing/2014/main" id="{C777871F-A017-4A7C-83DE-5667606AC74D}"/>
              </a:ext>
            </a:extLst>
          </p:cNvPr>
          <p:cNvSpPr/>
          <p:nvPr/>
        </p:nvSpPr>
        <p:spPr>
          <a:xfrm rot="5400000">
            <a:off x="6672112" y="1553315"/>
            <a:ext cx="864000" cy="2016224"/>
          </a:xfrm>
          <a:custGeom>
            <a:avLst/>
            <a:gdLst>
              <a:gd name="connsiteX0" fmla="*/ 0 w 271118"/>
              <a:gd name="connsiteY0" fmla="*/ 961259 h 961259"/>
              <a:gd name="connsiteX1" fmla="*/ 135559 w 271118"/>
              <a:gd name="connsiteY1" fmla="*/ 961259 h 961259"/>
              <a:gd name="connsiteX2" fmla="*/ 135559 w 271118"/>
              <a:gd name="connsiteY2" fmla="*/ 0 h 961259"/>
              <a:gd name="connsiteX3" fmla="*/ 271118 w 271118"/>
              <a:gd name="connsiteY3" fmla="*/ 0 h 961259"/>
            </a:gdLst>
            <a:ahLst/>
            <a:cxnLst>
              <a:cxn ang="0">
                <a:pos x="connsiteX0" y="connsiteY0"/>
              </a:cxn>
              <a:cxn ang="0">
                <a:pos x="connsiteX1" y="connsiteY1"/>
              </a:cxn>
              <a:cxn ang="0">
                <a:pos x="connsiteX2" y="connsiteY2"/>
              </a:cxn>
              <a:cxn ang="0">
                <a:pos x="connsiteX3" y="connsiteY3"/>
              </a:cxn>
            </a:cxnLst>
            <a:rect l="l" t="t" r="r" b="b"/>
            <a:pathLst>
              <a:path w="271118" h="961259">
                <a:moveTo>
                  <a:pt x="0" y="961259"/>
                </a:moveTo>
                <a:lnTo>
                  <a:pt x="135559" y="96125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3290" tIns="455661" rIns="123290" bIns="45566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27" name="任意多边形: 形状 8">
            <a:extLst>
              <a:ext uri="{FF2B5EF4-FFF2-40B4-BE49-F238E27FC236}">
                <a16:creationId xmlns:a16="http://schemas.microsoft.com/office/drawing/2014/main" id="{C777871F-A017-4A7C-83DE-5667606AC74D}"/>
              </a:ext>
            </a:extLst>
          </p:cNvPr>
          <p:cNvSpPr/>
          <p:nvPr/>
        </p:nvSpPr>
        <p:spPr>
          <a:xfrm rot="5400000">
            <a:off x="7382045" y="833427"/>
            <a:ext cx="883910" cy="3456000"/>
          </a:xfrm>
          <a:custGeom>
            <a:avLst/>
            <a:gdLst>
              <a:gd name="connsiteX0" fmla="*/ 0 w 271118"/>
              <a:gd name="connsiteY0" fmla="*/ 961259 h 961259"/>
              <a:gd name="connsiteX1" fmla="*/ 135559 w 271118"/>
              <a:gd name="connsiteY1" fmla="*/ 961259 h 961259"/>
              <a:gd name="connsiteX2" fmla="*/ 135559 w 271118"/>
              <a:gd name="connsiteY2" fmla="*/ 0 h 961259"/>
              <a:gd name="connsiteX3" fmla="*/ 271118 w 271118"/>
              <a:gd name="connsiteY3" fmla="*/ 0 h 961259"/>
            </a:gdLst>
            <a:ahLst/>
            <a:cxnLst>
              <a:cxn ang="0">
                <a:pos x="connsiteX0" y="connsiteY0"/>
              </a:cxn>
              <a:cxn ang="0">
                <a:pos x="connsiteX1" y="connsiteY1"/>
              </a:cxn>
              <a:cxn ang="0">
                <a:pos x="connsiteX2" y="connsiteY2"/>
              </a:cxn>
              <a:cxn ang="0">
                <a:pos x="connsiteX3" y="connsiteY3"/>
              </a:cxn>
            </a:cxnLst>
            <a:rect l="l" t="t" r="r" b="b"/>
            <a:pathLst>
              <a:path w="271118" h="961259">
                <a:moveTo>
                  <a:pt x="0" y="961259"/>
                </a:moveTo>
                <a:lnTo>
                  <a:pt x="135559" y="96125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3290" tIns="455661" rIns="123290" bIns="45566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pic>
        <p:nvPicPr>
          <p:cNvPr id="2" name="Voic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8776" y="3225800"/>
            <a:ext cx="406400" cy="406400"/>
          </a:xfrm>
          <a:prstGeom prst="rect">
            <a:avLst/>
          </a:prstGeom>
        </p:spPr>
      </p:pic>
    </p:spTree>
    <p:extLst>
      <p:ext uri="{BB962C8B-B14F-4D97-AF65-F5344CB8AC3E}">
        <p14:creationId xmlns:p14="http://schemas.microsoft.com/office/powerpoint/2010/main" val="1663841283"/>
      </p:ext>
    </p:extLst>
  </p:cSld>
  <p:clrMapOvr>
    <a:masterClrMapping/>
  </p:clrMapOvr>
  <mc:AlternateContent xmlns:mc="http://schemas.openxmlformats.org/markup-compatibility/2006" xmlns:p14="http://schemas.microsoft.com/office/powerpoint/2010/main">
    <mc:Choice Requires="p14">
      <p:transition spd="slow" p14:dur="2000" advTm="17000"/>
    </mc:Choice>
    <mc:Fallback xmlns="">
      <p:transition spd="slow" advTm="1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par>
                                <p:cTn id="8" presetID="22" presetClass="entr" presetSubtype="2" fill="hold" grpId="0" nodeType="withEffect">
                                  <p:stCondLst>
                                    <p:cond delay="170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2" fill="hold" grpId="0" nodeType="withEffect">
                                  <p:stCondLst>
                                    <p:cond delay="400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par>
                                <p:cTn id="17" presetID="22" presetClass="entr" presetSubtype="1" fill="hold" grpId="0" nodeType="withEffect">
                                  <p:stCondLst>
                                    <p:cond delay="500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1000"/>
                                        <p:tgtEl>
                                          <p:spTgt spid="17"/>
                                        </p:tgtEl>
                                      </p:cBhvr>
                                    </p:animEffect>
                                  </p:childTnLst>
                                </p:cTn>
                              </p:par>
                              <p:par>
                                <p:cTn id="20" presetID="22" presetClass="entr" presetSubtype="2" fill="hold" grpId="0" nodeType="withEffect">
                                  <p:stCondLst>
                                    <p:cond delay="640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par>
                                <p:cTn id="23" presetID="22" presetClass="entr" presetSubtype="1" fill="hold" grpId="0" nodeType="withEffect">
                                  <p:stCondLst>
                                    <p:cond delay="71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1000"/>
                                        <p:tgtEl>
                                          <p:spTgt spid="18"/>
                                        </p:tgtEl>
                                      </p:cBhvr>
                                    </p:animEffect>
                                  </p:childTnLst>
                                </p:cTn>
                              </p:par>
                              <p:par>
                                <p:cTn id="26" presetID="22" presetClass="entr" presetSubtype="1" fill="hold" grpId="0" nodeType="withEffect">
                                  <p:stCondLst>
                                    <p:cond delay="840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500"/>
                                        <p:tgtEl>
                                          <p:spTgt spid="25"/>
                                        </p:tgtEl>
                                      </p:cBhvr>
                                    </p:animEffect>
                                  </p:childTnLst>
                                </p:cTn>
                              </p:par>
                              <p:par>
                                <p:cTn id="29" presetID="22" presetClass="entr" presetSubtype="1" fill="hold" grpId="0" nodeType="withEffect">
                                  <p:stCondLst>
                                    <p:cond delay="920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1000"/>
                                        <p:tgtEl>
                                          <p:spTgt spid="19"/>
                                        </p:tgtEl>
                                      </p:cBhvr>
                                    </p:animEffect>
                                  </p:childTnLst>
                                </p:cTn>
                              </p:par>
                              <p:par>
                                <p:cTn id="32" presetID="22" presetClass="entr" presetSubtype="8" fill="hold" grpId="0" nodeType="withEffect">
                                  <p:stCondLst>
                                    <p:cond delay="1050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1" fill="hold" grpId="0" nodeType="withEffect">
                                  <p:stCondLst>
                                    <p:cond delay="1130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1000"/>
                                        <p:tgtEl>
                                          <p:spTgt spid="20"/>
                                        </p:tgtEl>
                                      </p:cBhvr>
                                    </p:animEffect>
                                  </p:childTnLst>
                                </p:cTn>
                              </p:par>
                              <p:par>
                                <p:cTn id="38" presetID="22" presetClass="entr" presetSubtype="8" fill="hold" grpId="0" nodeType="withEffect">
                                  <p:stCondLst>
                                    <p:cond delay="1220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par>
                                <p:cTn id="41" presetID="22" presetClass="entr" presetSubtype="1" fill="hold" grpId="0" nodeType="withEffect">
                                  <p:stCondLst>
                                    <p:cond delay="1270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1000"/>
                                        <p:tgtEl>
                                          <p:spTgt spid="16"/>
                                        </p:tgtEl>
                                      </p:cBhvr>
                                    </p:animEffect>
                                  </p:childTnLst>
                                </p:cTn>
                              </p:par>
                              <p:par>
                                <p:cTn id="44" presetID="1" presetClass="mediacall" presetSubtype="0" fill="hold" nodeType="withEffect">
                                  <p:stCondLst>
                                    <p:cond delay="0"/>
                                  </p:stCondLst>
                                  <p:childTnLst>
                                    <p:cmd type="call" cmd="playFrom(0.0)">
                                      <p:cBhvr>
                                        <p:cTn id="45" dur="15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6" fill="hold" display="0">
                  <p:stCondLst>
                    <p:cond delay="indefinite"/>
                  </p:stCondLst>
                  <p:endCondLst>
                    <p:cond evt="onStopAudio" delay="0">
                      <p:tgtEl>
                        <p:sldTgt/>
                      </p:tgtEl>
                    </p:cond>
                  </p:endCondLst>
                </p:cTn>
                <p:tgtEl>
                  <p:spTgt spid="2"/>
                </p:tgtEl>
              </p:cMediaNode>
            </p:audio>
          </p:childTnLst>
        </p:cTn>
      </p:par>
    </p:tnLst>
    <p:bldLst>
      <p:bldP spid="10" grpId="0" animBg="1"/>
      <p:bldP spid="11" grpId="0" animBg="1"/>
      <p:bldP spid="12" grpId="0" animBg="1"/>
      <p:bldP spid="15" grpId="0" animBg="1"/>
      <p:bldP spid="16" grpId="0" animBg="1"/>
      <p:bldP spid="17" grpId="0" animBg="1"/>
      <p:bldP spid="18" grpId="0" animBg="1"/>
      <p:bldP spid="19" grpId="0" animBg="1"/>
      <p:bldP spid="20" grpId="0" animBg="1"/>
      <p:bldP spid="24" grpId="0" animBg="1"/>
      <p:bldP spid="25" grpId="0" animBg="1"/>
      <p:bldP spid="26"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用户身份鉴别</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用户身份鉴别的方法</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393954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静态</a:t>
            </a:r>
            <a:r>
              <a:rPr lang="zh-CN" altLang="en-US" sz="2000" dirty="0">
                <a:latin typeface="Times New Roman" panose="02020603050405020304" pitchFamily="18" charset="0"/>
                <a:cs typeface="Times New Roman" panose="02020603050405020304" pitchFamily="18" charset="0"/>
              </a:rPr>
              <a:t>口令鉴别</a:t>
            </a:r>
          </a:p>
          <a:p>
            <a:pPr marL="0" indent="45720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静态口令一般由用户自己设定，这些口令是静态不变的</a:t>
            </a:r>
          </a:p>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动态</a:t>
            </a:r>
            <a:r>
              <a:rPr lang="zh-CN" altLang="en-US" sz="2000" dirty="0">
                <a:latin typeface="Times New Roman" panose="02020603050405020304" pitchFamily="18" charset="0"/>
                <a:cs typeface="Times New Roman" panose="02020603050405020304" pitchFamily="18" charset="0"/>
              </a:rPr>
              <a:t>口令鉴别</a:t>
            </a:r>
          </a:p>
          <a:p>
            <a:pPr marL="0" indent="45720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口令是动态变化的，每次鉴别时均需使用动态产生的新口令登录数据库管理系统，即采用一次一密的方法</a:t>
            </a:r>
          </a:p>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生物</a:t>
            </a:r>
            <a:r>
              <a:rPr lang="zh-CN" altLang="en-US" sz="2000" dirty="0">
                <a:latin typeface="Times New Roman" panose="02020603050405020304" pitchFamily="18" charset="0"/>
                <a:cs typeface="Times New Roman" panose="02020603050405020304" pitchFamily="18" charset="0"/>
              </a:rPr>
              <a:t>特征鉴别</a:t>
            </a:r>
          </a:p>
          <a:p>
            <a:pPr marL="0" indent="45720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通过生物特征进行认证的技术，生物特征如指纹、虹膜和掌纹等</a:t>
            </a:r>
          </a:p>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智能</a:t>
            </a:r>
            <a:r>
              <a:rPr lang="zh-CN" altLang="en-US" sz="2000" dirty="0">
                <a:latin typeface="Times New Roman" panose="02020603050405020304" pitchFamily="18" charset="0"/>
                <a:cs typeface="Times New Roman" panose="02020603050405020304" pitchFamily="18" charset="0"/>
              </a:rPr>
              <a:t>卡鉴别</a:t>
            </a:r>
          </a:p>
          <a:p>
            <a:pPr marL="0" indent="45720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智能卡是一种不可复制的硬件，内置集成电路的芯片，具有硬件加密功能</a:t>
            </a:r>
          </a:p>
        </p:txBody>
      </p:sp>
      <p:sp>
        <p:nvSpPr>
          <p:cNvPr id="9" name="文本框 8"/>
          <p:cNvSpPr txBox="1"/>
          <p:nvPr/>
        </p:nvSpPr>
        <p:spPr>
          <a:xfrm>
            <a:off x="4008339" y="321399"/>
            <a:ext cx="4032448" cy="369332"/>
          </a:xfrm>
          <a:prstGeom prst="rect">
            <a:avLst/>
          </a:prstGeom>
          <a:noFill/>
        </p:spPr>
        <p:txBody>
          <a:bodyPr wrap="square" rtlCol="0">
            <a:spAutoFit/>
          </a:bodyPr>
          <a:lstStyle/>
          <a:p>
            <a:r>
              <a:rPr lang="zh-CN" altLang="en-US" b="1" dirty="0">
                <a:solidFill>
                  <a:srgbClr val="FFFF00"/>
                </a:solidFill>
                <a:latin typeface="+mj-ea"/>
                <a:ea typeface="+mj-ea"/>
              </a:rPr>
              <a:t>系统提供的最外层安全保护措施</a:t>
            </a:r>
            <a:endParaRPr lang="zh-CN" altLang="en-US" b="1" baseline="0" dirty="0" smtClean="0">
              <a:solidFill>
                <a:srgbClr val="FFFF00"/>
              </a:solidFill>
              <a:latin typeface="+mj-ea"/>
              <a:ea typeface="+mj-ea"/>
            </a:endParaRPr>
          </a:p>
        </p:txBody>
      </p:sp>
      <p:sp>
        <p:nvSpPr>
          <p:cNvPr id="10" name="文本框 9"/>
          <p:cNvSpPr txBox="1"/>
          <p:nvPr/>
        </p:nvSpPr>
        <p:spPr>
          <a:xfrm>
            <a:off x="4008339" y="321399"/>
            <a:ext cx="5104480" cy="369332"/>
          </a:xfrm>
          <a:prstGeom prst="rect">
            <a:avLst/>
          </a:prstGeom>
          <a:noFill/>
        </p:spPr>
        <p:txBody>
          <a:bodyPr wrap="square" rtlCol="0">
            <a:spAutoFit/>
          </a:bodyPr>
          <a:lstStyle/>
          <a:p>
            <a:r>
              <a:rPr lang="zh-CN" altLang="en-US" b="1" dirty="0">
                <a:solidFill>
                  <a:srgbClr val="FFFF00"/>
                </a:solidFill>
                <a:latin typeface="+mj-ea"/>
                <a:ea typeface="+mj-ea"/>
              </a:rPr>
              <a:t>用户标识：由用户名和用户标识号组成</a:t>
            </a:r>
            <a:endParaRPr lang="zh-CN" altLang="en-US" b="1" baseline="0" dirty="0" smtClean="0">
              <a:solidFill>
                <a:srgbClr val="FFFF00"/>
              </a:solidFill>
              <a:latin typeface="+mj-ea"/>
              <a:ea typeface="+mj-ea"/>
            </a:endParaRPr>
          </a:p>
        </p:txBody>
      </p:sp>
      <p:sp>
        <p:nvSpPr>
          <p:cNvPr id="11" name="文本框 10"/>
          <p:cNvSpPr txBox="1"/>
          <p:nvPr/>
        </p:nvSpPr>
        <p:spPr>
          <a:xfrm>
            <a:off x="4008339" y="321399"/>
            <a:ext cx="4176464" cy="369332"/>
          </a:xfrm>
          <a:prstGeom prst="rect">
            <a:avLst/>
          </a:prstGeom>
          <a:noFill/>
        </p:spPr>
        <p:txBody>
          <a:bodyPr wrap="square" rtlCol="0">
            <a:spAutoFit/>
          </a:bodyPr>
          <a:lstStyle/>
          <a:p>
            <a:r>
              <a:rPr lang="zh-CN" altLang="en-US" b="1" dirty="0">
                <a:solidFill>
                  <a:srgbClr val="FFFF00"/>
                </a:solidFill>
                <a:latin typeface="+mj-ea"/>
                <a:ea typeface="+mj-ea"/>
              </a:rPr>
              <a:t>用户标识号在系统整个生命周期内唯一</a:t>
            </a:r>
            <a:endParaRPr lang="zh-CN" altLang="en-US" b="1" baseline="0" dirty="0" smtClean="0">
              <a:solidFill>
                <a:srgbClr val="FFFF00"/>
              </a:solidFill>
              <a:latin typeface="+mj-ea"/>
              <a:ea typeface="+mj-ea"/>
            </a:endParaRPr>
          </a:p>
        </p:txBody>
      </p:sp>
      <p:pic>
        <p:nvPicPr>
          <p:cNvPr id="12" name="Voic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768" y="3396749"/>
            <a:ext cx="406400" cy="406400"/>
          </a:xfrm>
          <a:prstGeom prst="rect">
            <a:avLst/>
          </a:prstGeom>
        </p:spPr>
      </p:pic>
    </p:spTree>
    <p:extLst>
      <p:ext uri="{BB962C8B-B14F-4D97-AF65-F5344CB8AC3E}">
        <p14:creationId xmlns:p14="http://schemas.microsoft.com/office/powerpoint/2010/main" val="631022424"/>
      </p:ext>
    </p:extLst>
  </p:cSld>
  <p:clrMapOvr>
    <a:masterClrMapping/>
  </p:clrMapOvr>
  <p:transition spd="slow" advTm="7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933" fill="hold"/>
                                        <p:tgtEl>
                                          <p:spTgt spid="12"/>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22" presetClass="entr" presetSubtype="8" fill="hold" grpId="0" nodeType="withEffect">
                                  <p:stCondLst>
                                    <p:cond delay="25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500"/>
                                        <p:tgtEl>
                                          <p:spTgt spid="9"/>
                                        </p:tgtEl>
                                      </p:cBhvr>
                                    </p:animEffect>
                                  </p:childTnLst>
                                </p:cTn>
                              </p:par>
                              <p:par>
                                <p:cTn id="16" presetID="1" presetClass="exit" presetSubtype="0" fill="hold" grpId="1" nodeType="withEffect">
                                  <p:stCondLst>
                                    <p:cond delay="8100"/>
                                  </p:stCondLst>
                                  <p:childTnLst>
                                    <p:set>
                                      <p:cBhvr>
                                        <p:cTn id="17" dur="1" fill="hold">
                                          <p:stCondLst>
                                            <p:cond delay="0"/>
                                          </p:stCondLst>
                                        </p:cTn>
                                        <p:tgtEl>
                                          <p:spTgt spid="9"/>
                                        </p:tgtEl>
                                        <p:attrNameLst>
                                          <p:attrName>style.visibility</p:attrName>
                                        </p:attrNameLst>
                                      </p:cBhvr>
                                      <p:to>
                                        <p:strVal val="hidden"/>
                                      </p:to>
                                    </p:set>
                                  </p:childTnLst>
                                </p:cTn>
                              </p:par>
                              <p:par>
                                <p:cTn id="18" presetID="22" presetClass="entr" presetSubtype="8" fill="hold" grpId="0" nodeType="withEffect">
                                  <p:stCondLst>
                                    <p:cond delay="81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1500"/>
                                        <p:tgtEl>
                                          <p:spTgt spid="10"/>
                                        </p:tgtEl>
                                      </p:cBhvr>
                                    </p:animEffect>
                                  </p:childTnLst>
                                </p:cTn>
                              </p:par>
                              <p:par>
                                <p:cTn id="21" presetID="1" presetClass="exit" presetSubtype="0" fill="hold" grpId="1" nodeType="withEffect">
                                  <p:stCondLst>
                                    <p:cond delay="14200"/>
                                  </p:stCondLst>
                                  <p:childTnLst>
                                    <p:set>
                                      <p:cBhvr>
                                        <p:cTn id="22" dur="1" fill="hold">
                                          <p:stCondLst>
                                            <p:cond delay="0"/>
                                          </p:stCondLst>
                                        </p:cTn>
                                        <p:tgtEl>
                                          <p:spTgt spid="10"/>
                                        </p:tgtEl>
                                        <p:attrNameLst>
                                          <p:attrName>style.visibility</p:attrName>
                                        </p:attrNameLst>
                                      </p:cBhvr>
                                      <p:to>
                                        <p:strVal val="hidden"/>
                                      </p:to>
                                    </p:set>
                                  </p:childTnLst>
                                </p:cTn>
                              </p:par>
                              <p:par>
                                <p:cTn id="23" presetID="22" presetClass="entr" presetSubtype="8" fill="hold" grpId="0" nodeType="withEffect">
                                  <p:stCondLst>
                                    <p:cond delay="1420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1500"/>
                                        <p:tgtEl>
                                          <p:spTgt spid="11"/>
                                        </p:tgtEl>
                                      </p:cBhvr>
                                    </p:animEffect>
                                  </p:childTnLst>
                                </p:cTn>
                              </p:par>
                              <p:par>
                                <p:cTn id="26" presetID="1" presetClass="exit" presetSubtype="0" fill="hold" grpId="1" nodeType="withEffect">
                                  <p:stCondLst>
                                    <p:cond delay="18500"/>
                                  </p:stCondLst>
                                  <p:childTnLst>
                                    <p:set>
                                      <p:cBhvr>
                                        <p:cTn id="27" dur="1" fill="hold">
                                          <p:stCondLst>
                                            <p:cond delay="0"/>
                                          </p:stCondLst>
                                        </p:cTn>
                                        <p:tgtEl>
                                          <p:spTgt spid="11"/>
                                        </p:tgtEl>
                                        <p:attrNameLst>
                                          <p:attrName>style.visibility</p:attrName>
                                        </p:attrNameLst>
                                      </p:cBhvr>
                                      <p:to>
                                        <p:strVal val="hidden"/>
                                      </p:to>
                                    </p:set>
                                  </p:childTnLst>
                                </p:cTn>
                              </p:par>
                              <p:par>
                                <p:cTn id="28" presetID="10" presetClass="entr" presetSubtype="0" fill="hold" grpId="0" nodeType="withEffect">
                                  <p:stCondLst>
                                    <p:cond delay="19100"/>
                                  </p:stCondLst>
                                  <p:iterate type="lt">
                                    <p:tmPct val="10833"/>
                                  </p:iterate>
                                  <p:childTnLst>
                                    <p:set>
                                      <p:cBhvr>
                                        <p:cTn id="29" dur="1" fill="hold">
                                          <p:stCondLst>
                                            <p:cond delay="0"/>
                                          </p:stCondLst>
                                        </p:cTn>
                                        <p:tgtEl>
                                          <p:spTgt spid="4"/>
                                        </p:tgtEl>
                                        <p:attrNameLst>
                                          <p:attrName>style.visibility</p:attrName>
                                        </p:attrNameLst>
                                      </p:cBhvr>
                                      <p:to>
                                        <p:strVal val="visible"/>
                                      </p:to>
                                    </p:set>
                                    <p:animEffect transition="in" filter="fade">
                                      <p:cBhvr>
                                        <p:cTn id="30" dur="1500"/>
                                        <p:tgtEl>
                                          <p:spTgt spid="4"/>
                                        </p:tgtEl>
                                      </p:cBhvr>
                                    </p:animEffect>
                                  </p:childTnLst>
                                </p:cTn>
                              </p:par>
                              <p:par>
                                <p:cTn id="31" presetID="10" presetClass="entr" presetSubtype="0" fill="hold" grpId="0" nodeType="withEffect">
                                  <p:stCondLst>
                                    <p:cond delay="22900"/>
                                  </p:stCondLst>
                                  <p:iterate type="lt">
                                    <p:tmPct val="22437"/>
                                  </p:iterate>
                                  <p:childTnLst>
                                    <p:set>
                                      <p:cBhvr>
                                        <p:cTn id="32" dur="1" fill="hold">
                                          <p:stCondLst>
                                            <p:cond delay="0"/>
                                          </p:stCondLst>
                                        </p:cTn>
                                        <p:tgtEl>
                                          <p:spTgt spid="20"/>
                                        </p:tgtEl>
                                        <p:attrNameLst>
                                          <p:attrName>style.visibility</p:attrName>
                                        </p:attrNameLst>
                                      </p:cBhvr>
                                      <p:to>
                                        <p:strVal val="visible"/>
                                      </p:to>
                                    </p:set>
                                    <p:animEffect transition="in" filter="fade">
                                      <p:cBhvr>
                                        <p:cTn id="33" dur="14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4" fill="hold" display="0">
                  <p:stCondLst>
                    <p:cond delay="indefinite"/>
                  </p:stCondLst>
                  <p:endCondLst>
                    <p:cond evt="onStopAudio" delay="0">
                      <p:tgtEl>
                        <p:sldTgt/>
                      </p:tgtEl>
                    </p:cond>
                  </p:endCondLst>
                </p:cTn>
                <p:tgtEl>
                  <p:spTgt spid="12"/>
                </p:tgtEl>
              </p:cMediaNode>
            </p:audio>
          </p:childTnLst>
        </p:cTn>
      </p:par>
    </p:tnLst>
    <p:bldLst>
      <p:bldP spid="2" grpId="0"/>
      <p:bldP spid="3" grpId="0"/>
      <p:bldP spid="4" grpId="0"/>
      <p:bldP spid="20" grpId="0"/>
      <p:bldP spid="9" grpId="0"/>
      <p:bldP spid="9" grpId="1"/>
      <p:bldP spid="10" grpId="0"/>
      <p:bldP spid="10" grpId="1"/>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存取控制</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存取控制机制组成</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347787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定义用户权限，并将用户权限登记到数据字典中</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用户对某一数据对象的操作权力称为权限 </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DBMS</a:t>
            </a:r>
            <a:r>
              <a:rPr lang="zh-CN" altLang="en-US" sz="2000" dirty="0">
                <a:latin typeface="Times New Roman" panose="02020603050405020304" pitchFamily="18" charset="0"/>
                <a:cs typeface="Times New Roman" panose="02020603050405020304" pitchFamily="18" charset="0"/>
              </a:rPr>
              <a:t>提供适当的语言来定义用户权限，存放在数据字典中，称做安全规则或授权规则 </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合法权限检查 </a:t>
            </a:r>
          </a:p>
          <a:p>
            <a:pPr marL="6858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用户发出存取数据库操作请求</a:t>
            </a:r>
          </a:p>
          <a:p>
            <a:pPr marL="6858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DBMS</a:t>
            </a:r>
            <a:r>
              <a:rPr lang="zh-CN" altLang="en-US" sz="2000" dirty="0">
                <a:latin typeface="Times New Roman" panose="02020603050405020304" pitchFamily="18" charset="0"/>
                <a:cs typeface="Times New Roman" panose="02020603050405020304" pitchFamily="18" charset="0"/>
              </a:rPr>
              <a:t>查找数据字典，进行合法权限</a:t>
            </a:r>
            <a:r>
              <a:rPr lang="zh-CN" altLang="en-US" sz="2000" dirty="0" smtClean="0">
                <a:latin typeface="Times New Roman" panose="02020603050405020304" pitchFamily="18" charset="0"/>
                <a:cs typeface="Times New Roman" panose="02020603050405020304" pitchFamily="18" charset="0"/>
              </a:rPr>
              <a:t>检查</a:t>
            </a:r>
            <a:endParaRPr lang="en-US" altLang="zh-CN" sz="2000" dirty="0" smtClean="0">
              <a:latin typeface="Times New Roman" panose="02020603050405020304" pitchFamily="18" charset="0"/>
              <a:cs typeface="Times New Roman" panose="02020603050405020304" pitchFamily="18" charset="0"/>
            </a:endParaRPr>
          </a:p>
          <a:p>
            <a:pPr marL="0" indent="0" eaLnBrk="1" hangingPunct="1">
              <a:spcBef>
                <a:spcPct val="50000"/>
              </a:spcBef>
              <a:buSzTx/>
              <a:buFont typeface="Wingdings" panose="05000000000000000000" pitchFamily="2" charset="2"/>
              <a:buChar char="l"/>
            </a:pPr>
            <a:r>
              <a:rPr lang="zh-CN" altLang="en-US" sz="2000" dirty="0" smtClean="0"/>
              <a:t>  用户</a:t>
            </a:r>
            <a:r>
              <a:rPr lang="zh-CN" altLang="en-US" sz="2000" dirty="0"/>
              <a:t>权限定义和合法权检查机制一起组成了数据库管理系统的存取控制子系统</a:t>
            </a:r>
            <a:endParaRPr lang="zh-CN" altLang="en-US" sz="2000" dirty="0">
              <a:latin typeface="Times New Roman" panose="02020603050405020304" pitchFamily="18" charset="0"/>
              <a:cs typeface="Times New Roman" panose="02020603050405020304" pitchFamily="18" charset="0"/>
            </a:endParaRPr>
          </a:p>
        </p:txBody>
      </p:sp>
      <p:pic>
        <p:nvPicPr>
          <p:cNvPr id="5" name="Voic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4760" y="3560763"/>
            <a:ext cx="406400" cy="406400"/>
          </a:xfrm>
          <a:prstGeom prst="rect">
            <a:avLst/>
          </a:prstGeom>
        </p:spPr>
      </p:pic>
    </p:spTree>
    <p:extLst>
      <p:ext uri="{BB962C8B-B14F-4D97-AF65-F5344CB8AC3E}">
        <p14:creationId xmlns:p14="http://schemas.microsoft.com/office/powerpoint/2010/main" val="2276026561"/>
      </p:ext>
    </p:extLst>
  </p:cSld>
  <p:clrMapOvr>
    <a:masterClrMapping/>
  </p:clrMapOvr>
  <p:transition spd="slow" advTm="5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114" fill="hold"/>
                                        <p:tgtEl>
                                          <p:spTgt spid="5"/>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2300"/>
                                  </p:stCondLst>
                                  <p:iterate type="lt">
                                    <p:tmPct val="25714"/>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par>
                                <p:cTn id="16" presetID="10" presetClass="entr" presetSubtype="0" fill="hold" grpId="0" nodeType="withEffect">
                                  <p:stCondLst>
                                    <p:cond delay="7300"/>
                                  </p:stCondLst>
                                  <p:iterate type="lt">
                                    <p:tmPct val="22437"/>
                                  </p:iterate>
                                  <p:childTnLst>
                                    <p:set>
                                      <p:cBhvr>
                                        <p:cTn id="17" dur="1" fill="hold">
                                          <p:stCondLst>
                                            <p:cond delay="0"/>
                                          </p:stCondLst>
                                        </p:cTn>
                                        <p:tgtEl>
                                          <p:spTgt spid="20"/>
                                        </p:tgtEl>
                                        <p:attrNameLst>
                                          <p:attrName>style.visibility</p:attrName>
                                        </p:attrNameLst>
                                      </p:cBhvr>
                                      <p:to>
                                        <p:strVal val="visible"/>
                                      </p:to>
                                    </p:set>
                                    <p:animEffect transition="in" filter="fade">
                                      <p:cBhvr>
                                        <p:cTn id="18" dur="1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2" grpId="0"/>
      <p:bldP spid="3" grpId="0"/>
      <p:bldP spid="4"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存取控制</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常用存取控制方法</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4555093"/>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自主存取控制</a:t>
            </a:r>
            <a:r>
              <a:rPr lang="zh-CN" altLang="en-US" sz="2000" dirty="0" smtClean="0">
                <a:latin typeface="Times New Roman" panose="02020603050405020304" pitchFamily="18" charset="0"/>
                <a:cs typeface="Times New Roman" panose="02020603050405020304" pitchFamily="18" charset="0"/>
              </a:rPr>
              <a:t>（简称</a:t>
            </a:r>
            <a:r>
              <a:rPr lang="en-US" altLang="zh-CN" sz="2000" dirty="0">
                <a:solidFill>
                  <a:srgbClr val="0071C1"/>
                </a:solidFill>
                <a:latin typeface="Times New Roman" panose="02020603050405020304" pitchFamily="18" charset="0"/>
                <a:cs typeface="Times New Roman" panose="02020603050405020304" pitchFamily="18" charset="0"/>
              </a:rPr>
              <a:t>DAC</a:t>
            </a:r>
            <a:r>
              <a:rPr lang="zh-CN" altLang="en-US" sz="2000" dirty="0">
                <a:latin typeface="Times New Roman" panose="02020603050405020304" pitchFamily="18" charset="0"/>
                <a:cs typeface="Times New Roman" panose="02020603050405020304" pitchFamily="18" charset="0"/>
              </a:rPr>
              <a:t>）</a:t>
            </a:r>
          </a:p>
          <a:p>
            <a:pPr marL="342000"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C2</a:t>
            </a:r>
            <a:r>
              <a:rPr lang="zh-CN" altLang="en-US" sz="2000" dirty="0">
                <a:latin typeface="Times New Roman" panose="02020603050405020304" pitchFamily="18" charset="0"/>
                <a:cs typeface="Times New Roman" panose="02020603050405020304" pitchFamily="18" charset="0"/>
              </a:rPr>
              <a:t>级</a:t>
            </a:r>
          </a:p>
          <a:p>
            <a:pPr marL="342000"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用户对不同的数据对象有不同的存取权限</a:t>
            </a:r>
          </a:p>
          <a:p>
            <a:pPr marL="342000"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不同的用户对同一对象也有不同的权限</a:t>
            </a:r>
          </a:p>
          <a:p>
            <a:pPr marL="342000"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用户还可将其拥有的存取权限转授给其他</a:t>
            </a:r>
            <a:r>
              <a:rPr lang="zh-CN" altLang="en-US" sz="2000" dirty="0" smtClean="0">
                <a:latin typeface="Times New Roman" panose="02020603050405020304" pitchFamily="18" charset="0"/>
                <a:cs typeface="Times New Roman" panose="02020603050405020304" pitchFamily="18" charset="0"/>
              </a:rPr>
              <a:t>用户</a:t>
            </a:r>
            <a:endParaRPr lang="en-US" altLang="zh-CN" sz="2000" dirty="0" smtClean="0">
              <a:latin typeface="Times New Roman" panose="02020603050405020304" pitchFamily="18" charset="0"/>
              <a:cs typeface="Times New Roman" panose="02020603050405020304" pitchFamily="18" charset="0"/>
            </a:endParaRPr>
          </a:p>
          <a:p>
            <a:pPr marL="0" indent="0"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  强制存取控制（简称 </a:t>
            </a:r>
            <a:r>
              <a:rPr lang="en-US" altLang="zh-CN" sz="2000" dirty="0">
                <a:solidFill>
                  <a:srgbClr val="0071C1"/>
                </a:solidFill>
                <a:latin typeface="Times New Roman" panose="02020603050405020304" pitchFamily="18" charset="0"/>
                <a:cs typeface="Times New Roman" panose="02020603050405020304" pitchFamily="18" charset="0"/>
              </a:rPr>
              <a:t>MAC</a:t>
            </a:r>
            <a:r>
              <a:rPr lang="zh-CN" altLang="en-US" sz="2000" dirty="0">
                <a:latin typeface="Times New Roman" panose="02020603050405020304" pitchFamily="18" charset="0"/>
                <a:cs typeface="Times New Roman" panose="02020603050405020304" pitchFamily="18" charset="0"/>
              </a:rPr>
              <a:t>）</a:t>
            </a:r>
          </a:p>
          <a:p>
            <a:pPr marL="342000"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B1</a:t>
            </a:r>
            <a:r>
              <a:rPr lang="zh-CN" altLang="en-US" sz="2000" dirty="0">
                <a:latin typeface="Times New Roman" panose="02020603050405020304" pitchFamily="18" charset="0"/>
                <a:cs typeface="Times New Roman" panose="02020603050405020304" pitchFamily="18" charset="0"/>
              </a:rPr>
              <a:t>级</a:t>
            </a:r>
          </a:p>
          <a:p>
            <a:pPr marL="342000"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每一个数据对象被标以一定的密级</a:t>
            </a:r>
          </a:p>
          <a:p>
            <a:pPr marL="342000"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每一个用户也被授予某一个级别的许可证</a:t>
            </a:r>
          </a:p>
          <a:p>
            <a:pPr marL="342000"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对于任意一个对象，只有具有合法许可证的用户才可以存取</a:t>
            </a:r>
          </a:p>
        </p:txBody>
      </p:sp>
      <p:pic>
        <p:nvPicPr>
          <p:cNvPr id="6" name="Voic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501325"/>
            <a:ext cx="406400" cy="406400"/>
          </a:xfrm>
          <a:prstGeom prst="rect">
            <a:avLst/>
          </a:prstGeom>
        </p:spPr>
      </p:pic>
    </p:spTree>
    <p:extLst>
      <p:ext uri="{BB962C8B-B14F-4D97-AF65-F5344CB8AC3E}">
        <p14:creationId xmlns:p14="http://schemas.microsoft.com/office/powerpoint/2010/main" val="1010466901"/>
      </p:ext>
    </p:extLst>
  </p:cSld>
  <p:clrMapOvr>
    <a:masterClrMapping/>
  </p:clrMapOvr>
  <mc:AlternateContent xmlns:mc="http://schemas.openxmlformats.org/markup-compatibility/2006" xmlns:p14="http://schemas.microsoft.com/office/powerpoint/2010/main">
    <mc:Choice Requires="p14">
      <p:transition p14:dur="0" advTm="50000"/>
    </mc:Choice>
    <mc:Fallback xmlns="">
      <p:transition advTm="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666" fill="hold"/>
                                        <p:tgtEl>
                                          <p:spTgt spid="6"/>
                                        </p:tgtEl>
                                      </p:cBhvr>
                                    </p:cmd>
                                  </p:childTnLst>
                                </p:cTn>
                              </p:par>
                              <p:par>
                                <p:cTn id="7" presetID="10" presetClass="entr" presetSubtype="0" fill="hold" grpId="0" nodeType="withEffect">
                                  <p:stCondLst>
                                    <p:cond delay="0"/>
                                  </p:stCondLst>
                                  <p:iterate type="lt">
                                    <p:tmPct val="25714"/>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10" presetClass="entr" presetSubtype="0" fill="hold" grpId="0" nodeType="withEffect">
                                  <p:stCondLst>
                                    <p:cond delay="4300"/>
                                  </p:stCondLst>
                                  <p:iterate type="lt">
                                    <p:tmPct val="22437"/>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1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4"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自主存取控制方法</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自主存取控制方法</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270843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通过 </a:t>
            </a:r>
            <a:r>
              <a:rPr lang="en-US" altLang="zh-CN" sz="2000" dirty="0">
                <a:latin typeface="Times New Roman" panose="02020603050405020304" pitchFamily="18" charset="0"/>
                <a:cs typeface="Times New Roman" panose="02020603050405020304" pitchFamily="18" charset="0"/>
              </a:rPr>
              <a:t>SQL </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GRANT </a:t>
            </a:r>
            <a:r>
              <a:rPr lang="zh-CN" altLang="en-US" sz="2000" dirty="0">
                <a:latin typeface="Times New Roman" panose="02020603050405020304" pitchFamily="18" charset="0"/>
                <a:cs typeface="Times New Roman" panose="02020603050405020304" pitchFamily="18" charset="0"/>
              </a:rPr>
              <a:t>语句和</a:t>
            </a:r>
            <a:r>
              <a:rPr lang="en-US" altLang="zh-CN" sz="2000" dirty="0">
                <a:latin typeface="Times New Roman" panose="02020603050405020304" pitchFamily="18" charset="0"/>
                <a:cs typeface="Times New Roman" panose="02020603050405020304" pitchFamily="18" charset="0"/>
              </a:rPr>
              <a:t>REVOKE </a:t>
            </a:r>
            <a:r>
              <a:rPr lang="zh-CN" altLang="en-US" sz="2000" dirty="0">
                <a:latin typeface="Times New Roman" panose="02020603050405020304" pitchFamily="18" charset="0"/>
                <a:cs typeface="Times New Roman" panose="02020603050405020304" pitchFamily="18" charset="0"/>
              </a:rPr>
              <a:t>语句实现</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用户权限组成</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数据对象</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操作类型</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定义用户存取权限：定义用户可以在哪些数据库对象上进行哪些类型的操作</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定义存取权限称为授权 </a:t>
            </a:r>
          </a:p>
        </p:txBody>
      </p:sp>
      <p:pic>
        <p:nvPicPr>
          <p:cNvPr id="6" name="Voic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768" y="4653136"/>
            <a:ext cx="406400" cy="406400"/>
          </a:xfrm>
          <a:prstGeom prst="rect">
            <a:avLst/>
          </a:prstGeom>
        </p:spPr>
      </p:pic>
    </p:spTree>
    <p:extLst>
      <p:ext uri="{BB962C8B-B14F-4D97-AF65-F5344CB8AC3E}">
        <p14:creationId xmlns:p14="http://schemas.microsoft.com/office/powerpoint/2010/main" val="1977386721"/>
      </p:ext>
    </p:extLst>
  </p:cSld>
  <p:clrMapOvr>
    <a:masterClrMapping/>
  </p:clrMapOvr>
  <p:transition spd="slow" advTm="29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924" fill="hold"/>
                                        <p:tgtEl>
                                          <p:spTgt spid="6"/>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0"/>
                                  </p:stCondLst>
                                  <p:iterate type="lt">
                                    <p:tmPct val="2381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par>
                                <p:cTn id="16" presetID="10" presetClass="entr" presetSubtype="0" fill="hold" grpId="0" nodeType="withEffect">
                                  <p:stCondLst>
                                    <p:cond delay="3500"/>
                                  </p:stCondLst>
                                  <p:iterate type="lt">
                                    <p:tmPct val="22437"/>
                                  </p:iterate>
                                  <p:childTnLst>
                                    <p:set>
                                      <p:cBhvr>
                                        <p:cTn id="17" dur="1" fill="hold">
                                          <p:stCondLst>
                                            <p:cond delay="0"/>
                                          </p:stCondLst>
                                        </p:cTn>
                                        <p:tgtEl>
                                          <p:spTgt spid="20"/>
                                        </p:tgtEl>
                                        <p:attrNameLst>
                                          <p:attrName>style.visibility</p:attrName>
                                        </p:attrNameLst>
                                      </p:cBhvr>
                                      <p:to>
                                        <p:strVal val="visible"/>
                                      </p:to>
                                    </p:set>
                                    <p:animEffect transition="in" filter="fade">
                                      <p:cBhvr>
                                        <p:cTn id="18" dur="1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2" grpId="0"/>
      <p:bldP spid="3" grpId="0"/>
      <p:bldP spid="4"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自主存取控制方法</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关系数据库系统中存取控制对象 </a:t>
            </a:r>
          </a:p>
        </p:txBody>
      </p:sp>
      <p:graphicFrame>
        <p:nvGraphicFramePr>
          <p:cNvPr id="7" name="Group 5"/>
          <p:cNvGraphicFramePr>
            <a:graphicFrameLocks/>
          </p:cNvGraphicFramePr>
          <p:nvPr>
            <p:extLst>
              <p:ext uri="{D42A27DB-BD31-4B8C-83A1-F6EECF244321}">
                <p14:modId xmlns:p14="http://schemas.microsoft.com/office/powerpoint/2010/main" val="1708587805"/>
              </p:ext>
            </p:extLst>
          </p:nvPr>
        </p:nvGraphicFramePr>
        <p:xfrm>
          <a:off x="1735138" y="1700808"/>
          <a:ext cx="8578850" cy="4176463"/>
        </p:xfrm>
        <a:graphic>
          <a:graphicData uri="http://schemas.openxmlformats.org/drawingml/2006/table">
            <a:tbl>
              <a:tblPr/>
              <a:tblGrid>
                <a:gridCol w="1234416">
                  <a:extLst>
                    <a:ext uri="{9D8B030D-6E8A-4147-A177-3AD203B41FA5}">
                      <a16:colId xmlns:a16="http://schemas.microsoft.com/office/drawing/2014/main" val="20000"/>
                    </a:ext>
                  </a:extLst>
                </a:gridCol>
                <a:gridCol w="1038651">
                  <a:extLst>
                    <a:ext uri="{9D8B030D-6E8A-4147-A177-3AD203B41FA5}">
                      <a16:colId xmlns:a16="http://schemas.microsoft.com/office/drawing/2014/main" val="20001"/>
                    </a:ext>
                  </a:extLst>
                </a:gridCol>
                <a:gridCol w="6305783">
                  <a:extLst>
                    <a:ext uri="{9D8B030D-6E8A-4147-A177-3AD203B41FA5}">
                      <a16:colId xmlns:a16="http://schemas.microsoft.com/office/drawing/2014/main" val="20002"/>
                    </a:ext>
                  </a:extLst>
                </a:gridCol>
              </a:tblGrid>
              <a:tr h="445109">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对象类型</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对象</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操 作 类 型</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5109">
                <a:tc rowSpan="4">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数据库</a:t>
                      </a: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endPar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模式</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模式</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CREATE SCHEMA</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656">
                <a:tc vMerge="1">
                  <a:txBody>
                    <a:bodyPr/>
                    <a:lstStyle/>
                    <a:p>
                      <a:pPr marL="0" marR="0" lvl="0" indent="0" algn="l" defTabSz="914400" rtl="0" eaLnBrk="1" fontAlgn="base" latinLnBrk="0" hangingPunct="1">
                        <a:lnSpc>
                          <a:spcPct val="100000"/>
                        </a:lnSpc>
                        <a:spcBef>
                          <a:spcPct val="20000"/>
                        </a:spcBef>
                        <a:spcAft>
                          <a:spcPct val="0"/>
                        </a:spcAft>
                        <a:buClrTx/>
                        <a:buSzPct val="100000"/>
                        <a:buFont typeface="Wingdings" pitchFamily="2" charset="2"/>
                        <a:buNone/>
                        <a:tabLst/>
                      </a:pPr>
                      <a:endParaRPr kumimoji="0" lang="zh-CN" altLang="zh-CN" sz="1400" b="1"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基本表</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CREATE TABLE</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ALTER TABLE</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5109">
                <a:tc vMerge="1">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endParaRPr kumimoji="0" lang="zh-CN" sz="1400" b="1"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视图</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CREATE VIEW</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0089">
                <a:tc vMerge="1">
                  <a:txBody>
                    <a:bodyPr/>
                    <a:lstStyle/>
                    <a:p>
                      <a:pPr marL="0" marR="0" lvl="0" indent="0" algn="l" defTabSz="914400" rtl="0" eaLnBrk="1" fontAlgn="base" latinLnBrk="0" hangingPunct="1">
                        <a:lnSpc>
                          <a:spcPct val="100000"/>
                        </a:lnSpc>
                        <a:spcBef>
                          <a:spcPct val="20000"/>
                        </a:spcBef>
                        <a:spcAft>
                          <a:spcPct val="0"/>
                        </a:spcAft>
                        <a:buClrTx/>
                        <a:buSzPct val="100000"/>
                        <a:buFont typeface="Wingdings" pitchFamily="2" charset="2"/>
                        <a:buNone/>
                        <a:tabLst/>
                      </a:pPr>
                      <a:endParaRPr kumimoji="0" lang="zh-CN" altLang="zh-CN" sz="1400" b="1"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索引</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CREATE INDEX</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129891">
                <a:tc rowSpan="2">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endPar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数据</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基本表和视图</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SELECT</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INSERT</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UPDATE</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DELETE</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REFERENCES</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ALL PRIVILEGES</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87500">
                <a:tc vMerge="1">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pPr>
                      <a:endParaRPr kumimoji="0" lang="zh-CN" sz="1400" b="1"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Wingdings" pitchFamily="2" charset="2"/>
                        <a:buNone/>
                        <a:tabLst/>
                      </a:pPr>
                      <a:r>
                        <a:rPr kumimoji="0" 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属性列</a:t>
                      </a: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Wingdings" pitchFamily="2" charset="2"/>
                        <a:buNone/>
                        <a:tabLst/>
                        <a:defRPr/>
                      </a:pP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SELECT</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INSERT</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UPDATE</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REFERENCES</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ALL PRIVILEGES</a:t>
                      </a:r>
                      <a:endParaRPr kumimoji="0" lang="en-US" sz="20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1435" marR="91435" horzOverflow="overflow">
                    <a:lnL w="19050" cap="flat" cmpd="sng" algn="ctr">
                      <a:solidFill>
                        <a:srgbClr val="0071C1"/>
                      </a:solidFill>
                      <a:prstDash val="solid"/>
                      <a:round/>
                      <a:headEnd type="none" w="med" len="med"/>
                      <a:tailEnd type="none" w="med" len="med"/>
                    </a:lnL>
                    <a:lnR w="19050" cap="flat" cmpd="sng" algn="ctr">
                      <a:solidFill>
                        <a:srgbClr val="0071C1"/>
                      </a:solidFill>
                      <a:prstDash val="solid"/>
                      <a:round/>
                      <a:headEnd type="none" w="med" len="med"/>
                      <a:tailEnd type="none" w="med" len="med"/>
                    </a:lnR>
                    <a:lnT w="19050" cap="flat" cmpd="sng" algn="ctr">
                      <a:solidFill>
                        <a:srgbClr val="0071C1"/>
                      </a:solidFill>
                      <a:prstDash val="solid"/>
                      <a:round/>
                      <a:headEnd type="none" w="med" len="med"/>
                      <a:tailEnd type="none" w="med" len="med"/>
                    </a:lnT>
                    <a:lnB w="19050" cap="flat" cmpd="sng" algn="ctr">
                      <a:solidFill>
                        <a:srgbClr val="0071C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5" name="Voic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9968" y="3357563"/>
            <a:ext cx="406400" cy="406400"/>
          </a:xfrm>
          <a:prstGeom prst="rect">
            <a:avLst/>
          </a:prstGeom>
        </p:spPr>
      </p:pic>
    </p:spTree>
    <p:extLst>
      <p:ext uri="{BB962C8B-B14F-4D97-AF65-F5344CB8AC3E}">
        <p14:creationId xmlns:p14="http://schemas.microsoft.com/office/powerpoint/2010/main" val="1195319411"/>
      </p:ext>
    </p:extLst>
  </p:cSld>
  <p:clrMapOvr>
    <a:masterClrMapping/>
  </p:clrMapOvr>
  <mc:AlternateContent xmlns:mc="http://schemas.openxmlformats.org/markup-compatibility/2006" xmlns:p14="http://schemas.microsoft.com/office/powerpoint/2010/main">
    <mc:Choice Requires="p14">
      <p:transition p14:dur="10" advTm="9000"/>
    </mc:Choice>
    <mc:Fallback xmlns="">
      <p:transition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16" fill="hold"/>
                                        <p:tgtEl>
                                          <p:spTgt spid="5"/>
                                        </p:tgtEl>
                                      </p:cBhvr>
                                    </p:cmd>
                                  </p:childTnLst>
                                </p:cTn>
                              </p:par>
                              <p:par>
                                <p:cTn id="7" presetID="10" presetClass="entr" presetSubtype="0" fill="hold" grpId="0" nodeType="withEffect">
                                  <p:stCondLst>
                                    <p:cond delay="0"/>
                                  </p:stCondLst>
                                  <p:iterate type="lt">
                                    <p:tmPct val="2381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par>
                                <p:cTn id="10" presetID="22" presetClass="entr" presetSubtype="1" fill="hold" nodeType="withEffect">
                                  <p:stCondLst>
                                    <p:cond delay="360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4.2.4</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授权：授予与回收</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smtClean="0">
                <a:latin typeface="Times New Roman" panose="02020603050405020304" pitchFamily="18" charset="0"/>
              </a:rPr>
              <a:t>GRANT</a:t>
            </a:r>
            <a:r>
              <a:rPr lang="zh-CN" altLang="en-US" sz="2400" b="1" dirty="0">
                <a:latin typeface="Times New Roman" panose="02020603050405020304" pitchFamily="18" charset="0"/>
              </a:rPr>
              <a:t>语句的一般格式</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106744" cy="1785104"/>
          </a:xfrm>
          <a:prstGeom prst="rect">
            <a:avLst/>
          </a:prstGeom>
          <a:solidFill>
            <a:schemeClr val="accent4">
              <a:lumMod val="85000"/>
              <a:lumOff val="15000"/>
            </a:schemeClr>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Clr>
                <a:schemeClr val="bg1"/>
              </a:buClr>
              <a:buSzTx/>
              <a:buFont typeface="+mj-lt"/>
              <a:buAutoNum type="arabicPeriod"/>
            </a:pPr>
            <a:r>
              <a:rPr lang="en-US" altLang="zh-CN" sz="2000" dirty="0">
                <a:solidFill>
                  <a:srgbClr val="FFFF00"/>
                </a:solidFill>
                <a:latin typeface="Consolas" panose="020B0609020204030204" pitchFamily="49" charset="0"/>
                <a:cs typeface="Times New Roman" panose="02020603050405020304" pitchFamily="18" charset="0"/>
              </a:rPr>
              <a:t>GRANT</a:t>
            </a:r>
            <a:r>
              <a:rPr lang="en-US" altLang="zh-CN" sz="2000" dirty="0">
                <a:solidFill>
                  <a:schemeClr val="bg1"/>
                </a:solidFill>
                <a:latin typeface="Consolas" panose="020B0609020204030204" pitchFamily="49" charset="0"/>
                <a:cs typeface="Times New Roman" panose="02020603050405020304" pitchFamily="18" charset="0"/>
              </a:rPr>
              <a:t> &lt;</a:t>
            </a:r>
            <a:r>
              <a:rPr lang="zh-CN" altLang="en-US" sz="2000" dirty="0">
                <a:solidFill>
                  <a:schemeClr val="bg1"/>
                </a:solidFill>
                <a:latin typeface="Consolas" panose="020B0609020204030204" pitchFamily="49" charset="0"/>
                <a:cs typeface="Times New Roman" panose="02020603050405020304" pitchFamily="18" charset="0"/>
              </a:rPr>
              <a:t>权限</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权限</a:t>
            </a:r>
            <a:r>
              <a:rPr lang="en-US" altLang="zh-CN" sz="2000" dirty="0">
                <a:solidFill>
                  <a:schemeClr val="bg1"/>
                </a:solidFill>
                <a:latin typeface="Consolas" panose="020B0609020204030204" pitchFamily="49" charset="0"/>
                <a:cs typeface="Times New Roman" panose="02020603050405020304" pitchFamily="18" charset="0"/>
              </a:rPr>
              <a:t>&gt;]... </a:t>
            </a:r>
          </a:p>
          <a:p>
            <a:pPr marL="457200" indent="-457200" eaLnBrk="1" hangingPunct="1">
              <a:spcBef>
                <a:spcPct val="50000"/>
              </a:spcBef>
              <a:buClr>
                <a:schemeClr val="bg1"/>
              </a:buClr>
              <a:buSzTx/>
              <a:buFont typeface="+mj-lt"/>
              <a:buAutoNum type="arabicPeriod"/>
            </a:pPr>
            <a:r>
              <a:rPr lang="en-US" altLang="zh-CN" sz="2000" dirty="0" smtClean="0">
                <a:solidFill>
                  <a:srgbClr val="FFFF00"/>
                </a:solidFill>
                <a:latin typeface="Consolas" panose="020B0609020204030204" pitchFamily="49" charset="0"/>
                <a:cs typeface="Times New Roman" panose="02020603050405020304" pitchFamily="18" charset="0"/>
              </a:rPr>
              <a:t>ON </a:t>
            </a:r>
            <a:r>
              <a:rPr lang="en-US" altLang="zh-CN" sz="2000" dirty="0">
                <a:solidFill>
                  <a:schemeClr val="bg1"/>
                </a:solidFill>
                <a:latin typeface="Consolas" panose="020B0609020204030204" pitchFamily="49" charset="0"/>
                <a:cs typeface="Times New Roman" panose="02020603050405020304" pitchFamily="18" charset="0"/>
              </a:rPr>
              <a:t>&lt;</a:t>
            </a:r>
            <a:r>
              <a:rPr lang="zh-CN" altLang="en-US" sz="2000" dirty="0">
                <a:solidFill>
                  <a:schemeClr val="bg1"/>
                </a:solidFill>
                <a:latin typeface="Consolas" panose="020B0609020204030204" pitchFamily="49" charset="0"/>
                <a:cs typeface="Times New Roman" panose="02020603050405020304" pitchFamily="18" charset="0"/>
              </a:rPr>
              <a:t>对象类型</a:t>
            </a:r>
            <a:r>
              <a:rPr lang="en-US" altLang="zh-CN" sz="2000" dirty="0">
                <a:solidFill>
                  <a:schemeClr val="bg1"/>
                </a:solidFill>
                <a:latin typeface="Consolas" panose="020B0609020204030204" pitchFamily="49" charset="0"/>
                <a:cs typeface="Times New Roman" panose="02020603050405020304" pitchFamily="18" charset="0"/>
              </a:rPr>
              <a:t>&gt; &lt;</a:t>
            </a:r>
            <a:r>
              <a:rPr lang="zh-CN" altLang="en-US" sz="2000" dirty="0">
                <a:solidFill>
                  <a:schemeClr val="bg1"/>
                </a:solidFill>
                <a:latin typeface="Consolas" panose="020B0609020204030204" pitchFamily="49" charset="0"/>
                <a:cs typeface="Times New Roman" panose="02020603050405020304" pitchFamily="18" charset="0"/>
              </a:rPr>
              <a:t>对象名</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对象类型</a:t>
            </a:r>
            <a:r>
              <a:rPr lang="en-US" altLang="zh-CN" sz="2000" dirty="0">
                <a:solidFill>
                  <a:schemeClr val="bg1"/>
                </a:solidFill>
                <a:latin typeface="Consolas" panose="020B0609020204030204" pitchFamily="49" charset="0"/>
                <a:cs typeface="Times New Roman" panose="02020603050405020304" pitchFamily="18" charset="0"/>
              </a:rPr>
              <a:t>&gt; &lt;</a:t>
            </a:r>
            <a:r>
              <a:rPr lang="zh-CN" altLang="en-US" sz="2000" dirty="0">
                <a:solidFill>
                  <a:schemeClr val="bg1"/>
                </a:solidFill>
                <a:latin typeface="Consolas" panose="020B0609020204030204" pitchFamily="49" charset="0"/>
                <a:cs typeface="Times New Roman" panose="02020603050405020304" pitchFamily="18" charset="0"/>
              </a:rPr>
              <a:t>对象名</a:t>
            </a:r>
            <a:r>
              <a:rPr lang="en-US" altLang="zh-CN" sz="2000" dirty="0">
                <a:solidFill>
                  <a:schemeClr val="bg1"/>
                </a:solidFill>
                <a:latin typeface="Consolas" panose="020B0609020204030204" pitchFamily="49" charset="0"/>
                <a:cs typeface="Times New Roman" panose="02020603050405020304" pitchFamily="18" charset="0"/>
              </a:rPr>
              <a:t>&gt;]…</a:t>
            </a:r>
          </a:p>
          <a:p>
            <a:pPr marL="457200" indent="-457200" eaLnBrk="1" hangingPunct="1">
              <a:spcBef>
                <a:spcPct val="50000"/>
              </a:spcBef>
              <a:buClr>
                <a:schemeClr val="bg1"/>
              </a:buClr>
              <a:buSzTx/>
              <a:buFont typeface="+mj-lt"/>
              <a:buAutoNum type="arabicPeriod"/>
            </a:pPr>
            <a:r>
              <a:rPr lang="en-US" altLang="zh-CN" sz="2000" dirty="0" smtClean="0">
                <a:solidFill>
                  <a:srgbClr val="FFFF00"/>
                </a:solidFill>
                <a:latin typeface="Consolas" panose="020B0609020204030204" pitchFamily="49" charset="0"/>
                <a:cs typeface="Times New Roman" panose="02020603050405020304" pitchFamily="18" charset="0"/>
              </a:rPr>
              <a:t>TO</a:t>
            </a:r>
            <a:r>
              <a:rPr lang="en-US" altLang="zh-CN" sz="2000" dirty="0" smtClean="0">
                <a:solidFill>
                  <a:schemeClr val="bg1"/>
                </a:solidFill>
                <a:latin typeface="Consolas" panose="020B0609020204030204" pitchFamily="49" charset="0"/>
                <a:cs typeface="Times New Roman" panose="02020603050405020304" pitchFamily="18" charset="0"/>
              </a:rPr>
              <a:t> </a:t>
            </a:r>
            <a:r>
              <a:rPr lang="en-US" altLang="zh-CN" sz="2000" dirty="0">
                <a:solidFill>
                  <a:schemeClr val="bg1"/>
                </a:solidFill>
                <a:latin typeface="Consolas" panose="020B0609020204030204" pitchFamily="49" charset="0"/>
                <a:cs typeface="Times New Roman" panose="02020603050405020304" pitchFamily="18" charset="0"/>
              </a:rPr>
              <a:t>&lt;</a:t>
            </a:r>
            <a:r>
              <a:rPr lang="zh-CN" altLang="en-US" sz="2000" dirty="0">
                <a:solidFill>
                  <a:schemeClr val="bg1"/>
                </a:solidFill>
                <a:latin typeface="Consolas" panose="020B0609020204030204" pitchFamily="49" charset="0"/>
                <a:cs typeface="Times New Roman" panose="02020603050405020304" pitchFamily="18" charset="0"/>
              </a:rPr>
              <a:t>用户</a:t>
            </a:r>
            <a:r>
              <a:rPr lang="en-US" altLang="zh-CN" sz="2000" dirty="0">
                <a:solidFill>
                  <a:schemeClr val="bg1"/>
                </a:solidFill>
                <a:latin typeface="Consolas" panose="020B0609020204030204" pitchFamily="49" charset="0"/>
                <a:cs typeface="Times New Roman" panose="02020603050405020304" pitchFamily="18" charset="0"/>
              </a:rPr>
              <a:t>&gt;[,&lt;</a:t>
            </a:r>
            <a:r>
              <a:rPr lang="zh-CN" altLang="en-US" sz="2000" dirty="0">
                <a:solidFill>
                  <a:schemeClr val="bg1"/>
                </a:solidFill>
                <a:latin typeface="Consolas" panose="020B0609020204030204" pitchFamily="49" charset="0"/>
                <a:cs typeface="Times New Roman" panose="02020603050405020304" pitchFamily="18" charset="0"/>
              </a:rPr>
              <a:t>用户</a:t>
            </a:r>
            <a:r>
              <a:rPr lang="en-US" altLang="zh-CN" sz="2000" dirty="0">
                <a:solidFill>
                  <a:schemeClr val="bg1"/>
                </a:solidFill>
                <a:latin typeface="Consolas" panose="020B0609020204030204" pitchFamily="49" charset="0"/>
                <a:cs typeface="Times New Roman" panose="02020603050405020304" pitchFamily="18" charset="0"/>
              </a:rPr>
              <a:t>&gt;]...</a:t>
            </a:r>
          </a:p>
          <a:p>
            <a:pPr marL="457200" indent="-457200" eaLnBrk="1" hangingPunct="1">
              <a:spcBef>
                <a:spcPct val="50000"/>
              </a:spcBef>
              <a:buClr>
                <a:schemeClr val="bg1"/>
              </a:buClr>
              <a:buSzTx/>
              <a:buFont typeface="+mj-lt"/>
              <a:buAutoNum type="arabicPeriod"/>
            </a:pPr>
            <a:r>
              <a:rPr lang="en-US" altLang="zh-CN" sz="2000" dirty="0" smtClean="0">
                <a:solidFill>
                  <a:schemeClr val="bg1"/>
                </a:solidFill>
                <a:latin typeface="Consolas" panose="020B0609020204030204" pitchFamily="49" charset="0"/>
                <a:cs typeface="Times New Roman" panose="02020603050405020304" pitchFamily="18" charset="0"/>
              </a:rPr>
              <a:t>[</a:t>
            </a:r>
            <a:r>
              <a:rPr lang="en-US" altLang="zh-CN" sz="2000" dirty="0">
                <a:solidFill>
                  <a:srgbClr val="FF00FF"/>
                </a:solidFill>
                <a:latin typeface="Consolas" panose="020B0609020204030204" pitchFamily="49" charset="0"/>
                <a:cs typeface="Times New Roman" panose="02020603050405020304" pitchFamily="18" charset="0"/>
              </a:rPr>
              <a:t>WITH GRANT OPTION</a:t>
            </a:r>
            <a:r>
              <a:rPr lang="en-US" altLang="zh-CN" sz="2000" dirty="0" smtClean="0">
                <a:solidFill>
                  <a:schemeClr val="bg1"/>
                </a:solidFill>
                <a:latin typeface="Consolas" panose="020B0609020204030204" pitchFamily="49" charset="0"/>
                <a:cs typeface="Times New Roman" panose="02020603050405020304" pitchFamily="18" charset="0"/>
              </a:rPr>
              <a:t>];</a:t>
            </a: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3356992"/>
            <a:ext cx="9217024" cy="317009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t>语义</a:t>
            </a:r>
            <a:r>
              <a:rPr lang="zh-CN" altLang="en-US" sz="2000" dirty="0"/>
              <a:t>：</a:t>
            </a:r>
            <a:r>
              <a:rPr lang="zh-CN" altLang="en-US" sz="2000" dirty="0" smtClean="0"/>
              <a:t>将</a:t>
            </a:r>
            <a:r>
              <a:rPr lang="zh-CN" altLang="en-US" sz="2000" dirty="0"/>
              <a:t>对指定操作对象的指定操作权限授予指定的</a:t>
            </a:r>
            <a:r>
              <a:rPr lang="zh-CN" altLang="en-US" sz="2000" dirty="0" smtClean="0"/>
              <a:t>用户</a:t>
            </a:r>
            <a:endParaRPr lang="zh-CN" altLang="en-US"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发出</a:t>
            </a:r>
            <a:r>
              <a:rPr lang="en-US" altLang="zh-CN" sz="2000" dirty="0">
                <a:latin typeface="Times New Roman" panose="02020603050405020304" pitchFamily="18" charset="0"/>
                <a:cs typeface="Times New Roman" panose="02020603050405020304" pitchFamily="18" charset="0"/>
              </a:rPr>
              <a:t>GRANT</a:t>
            </a:r>
            <a:r>
              <a:rPr lang="zh-CN" altLang="en-US" sz="2000" dirty="0" smtClean="0">
                <a:latin typeface="Times New Roman" panose="02020603050405020304" pitchFamily="18" charset="0"/>
                <a:cs typeface="Times New Roman" panose="02020603050405020304" pitchFamily="18" charset="0"/>
              </a:rPr>
              <a:t>：数据库管理员；数据库</a:t>
            </a:r>
            <a:r>
              <a:rPr lang="zh-CN" altLang="en-US" sz="2000" dirty="0">
                <a:latin typeface="Times New Roman" panose="02020603050405020304" pitchFamily="18" charset="0"/>
                <a:cs typeface="Times New Roman" panose="02020603050405020304" pitchFamily="18" charset="0"/>
              </a:rPr>
              <a:t>对象创建者（即属主</a:t>
            </a:r>
            <a:r>
              <a:rPr lang="en-US" altLang="zh-CN" sz="2000" dirty="0">
                <a:latin typeface="Times New Roman" panose="02020603050405020304" pitchFamily="18" charset="0"/>
                <a:cs typeface="Times New Roman" panose="02020603050405020304" pitchFamily="18" charset="0"/>
              </a:rPr>
              <a:t>Owner</a:t>
            </a:r>
            <a:r>
              <a:rPr lang="zh-CN" altLang="en-US"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拥有该权限的用户</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按受权限的用户 </a:t>
            </a:r>
            <a:r>
              <a:rPr lang="zh-CN" altLang="en-US" sz="2000" dirty="0" smtClean="0">
                <a:latin typeface="Times New Roman" panose="02020603050405020304" pitchFamily="18" charset="0"/>
                <a:cs typeface="Times New Roman" panose="02020603050405020304" pitchFamily="18" charset="0"/>
              </a:rPr>
              <a:t>：一</a:t>
            </a:r>
            <a:r>
              <a:rPr lang="zh-CN" altLang="en-US" sz="2000" dirty="0">
                <a:latin typeface="Times New Roman" panose="02020603050405020304" pitchFamily="18" charset="0"/>
                <a:cs typeface="Times New Roman" panose="02020603050405020304" pitchFamily="18" charset="0"/>
              </a:rPr>
              <a:t>个或多个具体</a:t>
            </a:r>
            <a:r>
              <a:rPr lang="zh-CN" altLang="en-US" sz="2000" dirty="0" smtClean="0">
                <a:latin typeface="Times New Roman" panose="02020603050405020304" pitchFamily="18" charset="0"/>
                <a:cs typeface="Times New Roman" panose="02020603050405020304" pitchFamily="18" charset="0"/>
              </a:rPr>
              <a:t>用户；</a:t>
            </a:r>
            <a:r>
              <a:rPr lang="en-US" altLang="zh-CN" sz="2000" dirty="0" smtClean="0">
                <a:latin typeface="Times New Roman" panose="02020603050405020304" pitchFamily="18" charset="0"/>
                <a:cs typeface="Times New Roman" panose="02020603050405020304" pitchFamily="18" charset="0"/>
              </a:rPr>
              <a:t>PUBLIC</a:t>
            </a:r>
            <a:r>
              <a:rPr lang="zh-CN" altLang="en-US" sz="2000" dirty="0">
                <a:latin typeface="Times New Roman" panose="02020603050405020304" pitchFamily="18" charset="0"/>
                <a:cs typeface="Times New Roman" panose="02020603050405020304" pitchFamily="18" charset="0"/>
              </a:rPr>
              <a:t>（即全体用户） </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50000"/>
              </a:spcBef>
              <a:buClr>
                <a:schemeClr val="tx1"/>
              </a:buClr>
              <a:buSzTx/>
              <a:buFont typeface="Wingdings" panose="05000000000000000000" pitchFamily="2" charset="2"/>
              <a:buChar char="l"/>
            </a:pPr>
            <a:r>
              <a:rPr lang="en-US" altLang="zh-CN" sz="2000" dirty="0">
                <a:solidFill>
                  <a:srgbClr val="FF00FF"/>
                </a:solidFill>
                <a:latin typeface="Times New Roman" panose="02020603050405020304" pitchFamily="18" charset="0"/>
                <a:cs typeface="Times New Roman" panose="02020603050405020304" pitchFamily="18" charset="0"/>
              </a:rPr>
              <a:t>WITH GRANT OPTION</a:t>
            </a:r>
            <a:r>
              <a:rPr lang="zh-CN" altLang="en-US" sz="2000" dirty="0">
                <a:latin typeface="Times New Roman" panose="02020603050405020304" pitchFamily="18" charset="0"/>
                <a:cs typeface="Times New Roman" panose="02020603050405020304" pitchFamily="18" charset="0"/>
              </a:rPr>
              <a:t>子句</a:t>
            </a:r>
            <a:r>
              <a:rPr lang="en-US" altLang="zh-CN" sz="2000" dirty="0">
                <a:latin typeface="Times New Roman" panose="02020603050405020304" pitchFamily="18" charset="0"/>
                <a:cs typeface="Times New Roman" panose="02020603050405020304" pitchFamily="18" charset="0"/>
              </a:rPr>
              <a:t>:</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指定：可以再授予</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没有指定：不能</a:t>
            </a:r>
            <a:r>
              <a:rPr lang="zh-CN" altLang="en-US" sz="2000" dirty="0" smtClean="0">
                <a:latin typeface="Times New Roman" panose="02020603050405020304" pitchFamily="18" charset="0"/>
                <a:cs typeface="Times New Roman" panose="02020603050405020304" pitchFamily="18" charset="0"/>
              </a:rPr>
              <a:t>传播</a:t>
            </a:r>
            <a:endParaRPr lang="zh-CN" altLang="en-US" sz="2000" dirty="0">
              <a:latin typeface="Times New Roman" panose="02020603050405020304" pitchFamily="18" charset="0"/>
              <a:cs typeface="Times New Roman" panose="02020603050405020304" pitchFamily="18" charset="0"/>
            </a:endParaRPr>
          </a:p>
        </p:txBody>
      </p:sp>
      <p:pic>
        <p:nvPicPr>
          <p:cNvPr id="7" name="Voic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92832" y="3616419"/>
            <a:ext cx="406400" cy="406400"/>
          </a:xfrm>
          <a:prstGeom prst="rect">
            <a:avLst/>
          </a:prstGeom>
        </p:spPr>
      </p:pic>
    </p:spTree>
    <p:extLst>
      <p:ext uri="{BB962C8B-B14F-4D97-AF65-F5344CB8AC3E}">
        <p14:creationId xmlns:p14="http://schemas.microsoft.com/office/powerpoint/2010/main" val="2056645493"/>
      </p:ext>
    </p:extLst>
  </p:cSld>
  <p:clrMapOvr>
    <a:masterClrMapping/>
  </p:clrMapOvr>
  <p:transition spd="slow" advTm="4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971" fill="hold"/>
                                        <p:tgtEl>
                                          <p:spTgt spid="7"/>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2100"/>
                                  </p:stCondLst>
                                  <p:iterate type="lt">
                                    <p:tmPct val="2381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par>
                                <p:cTn id="16" presetID="22" presetClass="entr" presetSubtype="1" fill="hold" grpId="0" nodeType="withEffect">
                                  <p:stCondLst>
                                    <p:cond delay="670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2000"/>
                                        <p:tgtEl>
                                          <p:spTgt spid="20"/>
                                        </p:tgtEl>
                                      </p:cBhvr>
                                    </p:animEffect>
                                  </p:childTnLst>
                                </p:cTn>
                              </p:par>
                              <p:par>
                                <p:cTn id="19" presetID="10" presetClass="entr" presetSubtype="0" fill="hold" grpId="0" nodeType="withEffect">
                                  <p:stCondLst>
                                    <p:cond delay="8800"/>
                                  </p:stCondLst>
                                  <p:iterate type="lt">
                                    <p:tmPct val="22437"/>
                                  </p:iterate>
                                  <p:childTnLst>
                                    <p:set>
                                      <p:cBhvr>
                                        <p:cTn id="20" dur="1" fill="hold">
                                          <p:stCondLst>
                                            <p:cond delay="0"/>
                                          </p:stCondLst>
                                        </p:cTn>
                                        <p:tgtEl>
                                          <p:spTgt spid="8"/>
                                        </p:tgtEl>
                                        <p:attrNameLst>
                                          <p:attrName>style.visibility</p:attrName>
                                        </p:attrNameLst>
                                      </p:cBhvr>
                                      <p:to>
                                        <p:strVal val="visible"/>
                                      </p:to>
                                    </p:set>
                                    <p:animEffect transition="in" filter="fade">
                                      <p:cBhvr>
                                        <p:cTn id="21" dur="1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7"/>
                </p:tgtEl>
              </p:cMediaNode>
            </p:audio>
          </p:childTnLst>
        </p:cTn>
      </p:par>
    </p:tnLst>
    <p:bldLst>
      <p:bldP spid="2" grpId="0"/>
      <p:bldP spid="3" grpId="0"/>
      <p:bldP spid="4" grpId="0"/>
      <p:bldP spid="20" grpId="0" animBg="1"/>
      <p:bldP spid="8" grpId="0"/>
    </p:bldLst>
  </p:timing>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3200" baseline="0"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数据库系统概论">
  <a:themeElements>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1_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2400" b="1"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11958</TotalTime>
  <Pages>0</Pages>
  <Words>1490</Words>
  <Characters>0</Characters>
  <Application>Microsoft Office PowerPoint</Application>
  <DocSecurity>0</DocSecurity>
  <PresentationFormat>宽屏</PresentationFormat>
  <Lines>0</Lines>
  <Paragraphs>289</Paragraphs>
  <Slides>20</Slides>
  <Notes>1</Notes>
  <HiddenSlides>0</HiddenSlides>
  <MMClips>18</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20</vt:i4>
      </vt:variant>
    </vt:vector>
  </HeadingPairs>
  <TitlesOfParts>
    <vt:vector size="33" baseType="lpstr">
      <vt:lpstr>等线</vt:lpstr>
      <vt:lpstr>等线 Light</vt:lpstr>
      <vt:lpstr>华文行楷</vt:lpstr>
      <vt:lpstr>华文中宋</vt:lpstr>
      <vt:lpstr>宋体</vt:lpstr>
      <vt:lpstr>Arial</vt:lpstr>
      <vt:lpstr>Calibri</vt:lpstr>
      <vt:lpstr>Consolas</vt:lpstr>
      <vt:lpstr>Times New Roman</vt:lpstr>
      <vt:lpstr>Wingdings</vt:lpstr>
      <vt:lpstr>数据库系统概论</vt:lpstr>
      <vt:lpstr>1_数据库系统概论</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hp</dc:creator>
  <cp:keywords/>
  <dc:description/>
  <cp:lastModifiedBy>千里 快哉风</cp:lastModifiedBy>
  <cp:revision>1068</cp:revision>
  <dcterms:created xsi:type="dcterms:W3CDTF">2014-10-22T07:43:12Z</dcterms:created>
  <dcterms:modified xsi:type="dcterms:W3CDTF">2018-11-04T04:55:04Z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